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304" r:id="rId4"/>
    <p:sldId id="313" r:id="rId5"/>
    <p:sldId id="314" r:id="rId6"/>
    <p:sldId id="279" r:id="rId7"/>
    <p:sldId id="298" r:id="rId8"/>
    <p:sldId id="315" r:id="rId9"/>
    <p:sldId id="317" r:id="rId10"/>
    <p:sldId id="318" r:id="rId11"/>
    <p:sldId id="319" r:id="rId12"/>
    <p:sldId id="320" r:id="rId13"/>
    <p:sldId id="281" r:id="rId14"/>
    <p:sldId id="323" r:id="rId15"/>
    <p:sldId id="340" r:id="rId16"/>
    <p:sldId id="329" r:id="rId17"/>
    <p:sldId id="341" r:id="rId18"/>
    <p:sldId id="343" r:id="rId19"/>
    <p:sldId id="344" r:id="rId20"/>
    <p:sldId id="345" r:id="rId21"/>
    <p:sldId id="346" r:id="rId22"/>
    <p:sldId id="347" r:id="rId23"/>
    <p:sldId id="348" r:id="rId24"/>
    <p:sldId id="349" r:id="rId25"/>
    <p:sldId id="342" r:id="rId26"/>
    <p:sldId id="321" r:id="rId27"/>
    <p:sldId id="350" r:id="rId28"/>
    <p:sldId id="330" r:id="rId29"/>
    <p:sldId id="351" r:id="rId30"/>
    <p:sldId id="352" r:id="rId31"/>
    <p:sldId id="334" r:id="rId32"/>
    <p:sldId id="353" r:id="rId33"/>
    <p:sldId id="354" r:id="rId34"/>
    <p:sldId id="355" r:id="rId35"/>
    <p:sldId id="335" r:id="rId36"/>
    <p:sldId id="356" r:id="rId37"/>
    <p:sldId id="357" r:id="rId38"/>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00"/>
    <a:srgbClr val="009900"/>
    <a:srgbClr val="336600"/>
    <a:srgbClr val="33CC33"/>
    <a:srgbClr val="669900"/>
    <a:srgbClr val="FF6600"/>
    <a:srgbClr val="FF3399"/>
    <a:srgbClr val="993300"/>
    <a:srgbClr val="0000FF"/>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62" autoAdjust="0"/>
    <p:restoredTop sz="94660"/>
  </p:normalViewPr>
  <p:slideViewPr>
    <p:cSldViewPr snapToGrid="0">
      <p:cViewPr varScale="1">
        <p:scale>
          <a:sx n="73" d="100"/>
          <a:sy n="73" d="100"/>
        </p:scale>
        <p:origin x="69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532B486A-094D-4D57-948C-353F78C80F68}" type="datetimeFigureOut">
              <a:rPr lang="es-ES" smtClean="0"/>
              <a:t>08/12/2019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2A05AA0A-6A21-44C7-BE26-6C79A6836C73}" type="slidenum">
              <a:rPr lang="es-ES" smtClean="0"/>
              <a:t>‹Nº›</a:t>
            </a:fld>
            <a:endParaRPr lang="es-ES"/>
          </a:p>
        </p:txBody>
      </p:sp>
    </p:spTree>
    <p:extLst>
      <p:ext uri="{BB962C8B-B14F-4D97-AF65-F5344CB8AC3E}">
        <p14:creationId xmlns:p14="http://schemas.microsoft.com/office/powerpoint/2010/main" val="1033072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532B486A-094D-4D57-948C-353F78C80F68}" type="datetimeFigureOut">
              <a:rPr lang="es-ES" smtClean="0"/>
              <a:t>08/12/2019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2A05AA0A-6A21-44C7-BE26-6C79A6836C73}" type="slidenum">
              <a:rPr lang="es-ES" smtClean="0"/>
              <a:t>‹Nº›</a:t>
            </a:fld>
            <a:endParaRPr lang="es-ES"/>
          </a:p>
        </p:txBody>
      </p:sp>
    </p:spTree>
    <p:extLst>
      <p:ext uri="{BB962C8B-B14F-4D97-AF65-F5344CB8AC3E}">
        <p14:creationId xmlns:p14="http://schemas.microsoft.com/office/powerpoint/2010/main" val="2333643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532B486A-094D-4D57-948C-353F78C80F68}" type="datetimeFigureOut">
              <a:rPr lang="es-ES" smtClean="0"/>
              <a:t>08/12/2019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2A05AA0A-6A21-44C7-BE26-6C79A6836C73}" type="slidenum">
              <a:rPr lang="es-ES" smtClean="0"/>
              <a:t>‹Nº›</a:t>
            </a:fld>
            <a:endParaRPr lang="es-ES"/>
          </a:p>
        </p:txBody>
      </p:sp>
    </p:spTree>
    <p:extLst>
      <p:ext uri="{BB962C8B-B14F-4D97-AF65-F5344CB8AC3E}">
        <p14:creationId xmlns:p14="http://schemas.microsoft.com/office/powerpoint/2010/main" val="1548125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532B486A-094D-4D57-948C-353F78C80F68}" type="datetimeFigureOut">
              <a:rPr lang="es-ES" smtClean="0"/>
              <a:t>08/12/2019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2A05AA0A-6A21-44C7-BE26-6C79A6836C73}" type="slidenum">
              <a:rPr lang="es-ES" smtClean="0"/>
              <a:t>‹Nº›</a:t>
            </a:fld>
            <a:endParaRPr lang="es-ES"/>
          </a:p>
        </p:txBody>
      </p:sp>
    </p:spTree>
    <p:extLst>
      <p:ext uri="{BB962C8B-B14F-4D97-AF65-F5344CB8AC3E}">
        <p14:creationId xmlns:p14="http://schemas.microsoft.com/office/powerpoint/2010/main" val="688271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532B486A-094D-4D57-948C-353F78C80F68}" type="datetimeFigureOut">
              <a:rPr lang="es-ES" smtClean="0"/>
              <a:t>08/12/2019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2A05AA0A-6A21-44C7-BE26-6C79A6836C73}" type="slidenum">
              <a:rPr lang="es-ES" smtClean="0"/>
              <a:t>‹Nº›</a:t>
            </a:fld>
            <a:endParaRPr lang="es-ES"/>
          </a:p>
        </p:txBody>
      </p:sp>
    </p:spTree>
    <p:extLst>
      <p:ext uri="{BB962C8B-B14F-4D97-AF65-F5344CB8AC3E}">
        <p14:creationId xmlns:p14="http://schemas.microsoft.com/office/powerpoint/2010/main" val="655132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532B486A-094D-4D57-948C-353F78C80F68}" type="datetimeFigureOut">
              <a:rPr lang="es-ES" smtClean="0"/>
              <a:t>08/12/2019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2A05AA0A-6A21-44C7-BE26-6C79A6836C73}" type="slidenum">
              <a:rPr lang="es-ES" smtClean="0"/>
              <a:t>‹Nº›</a:t>
            </a:fld>
            <a:endParaRPr lang="es-ES"/>
          </a:p>
        </p:txBody>
      </p:sp>
    </p:spTree>
    <p:extLst>
      <p:ext uri="{BB962C8B-B14F-4D97-AF65-F5344CB8AC3E}">
        <p14:creationId xmlns:p14="http://schemas.microsoft.com/office/powerpoint/2010/main" val="628851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532B486A-094D-4D57-948C-353F78C80F68}" type="datetimeFigureOut">
              <a:rPr lang="es-ES" smtClean="0"/>
              <a:t>08/12/2019</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2A05AA0A-6A21-44C7-BE26-6C79A6836C73}" type="slidenum">
              <a:rPr lang="es-ES" smtClean="0"/>
              <a:t>‹Nº›</a:t>
            </a:fld>
            <a:endParaRPr lang="es-ES"/>
          </a:p>
        </p:txBody>
      </p:sp>
    </p:spTree>
    <p:extLst>
      <p:ext uri="{BB962C8B-B14F-4D97-AF65-F5344CB8AC3E}">
        <p14:creationId xmlns:p14="http://schemas.microsoft.com/office/powerpoint/2010/main" val="2186427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532B486A-094D-4D57-948C-353F78C80F68}" type="datetimeFigureOut">
              <a:rPr lang="es-ES" smtClean="0"/>
              <a:t>08/12/2019</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2A05AA0A-6A21-44C7-BE26-6C79A6836C73}" type="slidenum">
              <a:rPr lang="es-ES" smtClean="0"/>
              <a:t>‹Nº›</a:t>
            </a:fld>
            <a:endParaRPr lang="es-ES"/>
          </a:p>
        </p:txBody>
      </p:sp>
    </p:spTree>
    <p:extLst>
      <p:ext uri="{BB962C8B-B14F-4D97-AF65-F5344CB8AC3E}">
        <p14:creationId xmlns:p14="http://schemas.microsoft.com/office/powerpoint/2010/main" val="958521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532B486A-094D-4D57-948C-353F78C80F68}" type="datetimeFigureOut">
              <a:rPr lang="es-ES" smtClean="0"/>
              <a:t>08/12/2019</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2A05AA0A-6A21-44C7-BE26-6C79A6836C73}" type="slidenum">
              <a:rPr lang="es-ES" smtClean="0"/>
              <a:t>‹Nº›</a:t>
            </a:fld>
            <a:endParaRPr lang="es-ES"/>
          </a:p>
        </p:txBody>
      </p:sp>
    </p:spTree>
    <p:extLst>
      <p:ext uri="{BB962C8B-B14F-4D97-AF65-F5344CB8AC3E}">
        <p14:creationId xmlns:p14="http://schemas.microsoft.com/office/powerpoint/2010/main" val="3723030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532B486A-094D-4D57-948C-353F78C80F68}" type="datetimeFigureOut">
              <a:rPr lang="es-ES" smtClean="0"/>
              <a:t>08/12/2019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2A05AA0A-6A21-44C7-BE26-6C79A6836C73}" type="slidenum">
              <a:rPr lang="es-ES" smtClean="0"/>
              <a:t>‹Nº›</a:t>
            </a:fld>
            <a:endParaRPr lang="es-ES"/>
          </a:p>
        </p:txBody>
      </p:sp>
    </p:spTree>
    <p:extLst>
      <p:ext uri="{BB962C8B-B14F-4D97-AF65-F5344CB8AC3E}">
        <p14:creationId xmlns:p14="http://schemas.microsoft.com/office/powerpoint/2010/main" val="1788780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532B486A-094D-4D57-948C-353F78C80F68}" type="datetimeFigureOut">
              <a:rPr lang="es-ES" smtClean="0"/>
              <a:t>08/12/2019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2A05AA0A-6A21-44C7-BE26-6C79A6836C73}" type="slidenum">
              <a:rPr lang="es-ES" smtClean="0"/>
              <a:t>‹Nº›</a:t>
            </a:fld>
            <a:endParaRPr lang="es-ES"/>
          </a:p>
        </p:txBody>
      </p:sp>
    </p:spTree>
    <p:extLst>
      <p:ext uri="{BB962C8B-B14F-4D97-AF65-F5344CB8AC3E}">
        <p14:creationId xmlns:p14="http://schemas.microsoft.com/office/powerpoint/2010/main" val="1295102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2B486A-094D-4D57-948C-353F78C80F68}" type="datetimeFigureOut">
              <a:rPr lang="es-ES" smtClean="0"/>
              <a:t>08/12/2019</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05AA0A-6A21-44C7-BE26-6C79A6836C73}" type="slidenum">
              <a:rPr lang="es-ES" smtClean="0"/>
              <a:t>‹Nº›</a:t>
            </a:fld>
            <a:endParaRPr lang="es-ES"/>
          </a:p>
        </p:txBody>
      </p:sp>
    </p:spTree>
    <p:extLst>
      <p:ext uri="{BB962C8B-B14F-4D97-AF65-F5344CB8AC3E}">
        <p14:creationId xmlns:p14="http://schemas.microsoft.com/office/powerpoint/2010/main" val="15286009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evalmedicamento.weebly.com/colaboraciones/reanalisis-grade-de-los-ensayos-clinicos-de-la-revision-de-xie-y-col-y-ampliacion-con-los-posteriores-ensayos-hasta-marzo-de-2016-sobre-el-tratamiento-de-la-presion-arterial-intensivo-frente-al-convencional-alejandro-perez-galo-sanchez"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929963"/>
            <a:ext cx="9144000" cy="2387600"/>
          </a:xfrm>
        </p:spPr>
        <p:txBody>
          <a:bodyPr>
            <a:normAutofit fontScale="90000"/>
          </a:bodyPr>
          <a:lstStyle/>
          <a:p>
            <a:pPr algn="l"/>
            <a:r>
              <a:rPr lang="es-ES" sz="3300">
                <a:solidFill>
                  <a:srgbClr val="990099"/>
                </a:solidFill>
                <a:latin typeface="+mn-lt"/>
              </a:rPr>
              <a:t>Reanálisis </a:t>
            </a:r>
            <a:r>
              <a:rPr lang="es-ES" sz="3300" dirty="0">
                <a:solidFill>
                  <a:srgbClr val="990099"/>
                </a:solidFill>
                <a:latin typeface="+mn-lt"/>
              </a:rPr>
              <a:t>GRADE de los ensayos clínicos de la Revisión de </a:t>
            </a:r>
            <a:r>
              <a:rPr lang="es-ES" sz="3300" dirty="0" err="1">
                <a:solidFill>
                  <a:srgbClr val="990099"/>
                </a:solidFill>
                <a:latin typeface="+mn-lt"/>
              </a:rPr>
              <a:t>Xie</a:t>
            </a:r>
            <a:r>
              <a:rPr lang="es-ES" sz="3300" dirty="0">
                <a:solidFill>
                  <a:srgbClr val="990099"/>
                </a:solidFill>
                <a:latin typeface="+mn-lt"/>
              </a:rPr>
              <a:t> y col. y ampliación con los posteriores ensayos hasta marzo de 2016, sobre el tratamiento de la presión arterial intensivo frente al convencional. </a:t>
            </a:r>
            <a:r>
              <a:rPr lang="es-ES" sz="3600" dirty="0">
                <a:solidFill>
                  <a:srgbClr val="000000"/>
                </a:solidFill>
                <a:latin typeface="+mn-lt"/>
              </a:rPr>
              <a:t/>
            </a:r>
            <a:br>
              <a:rPr lang="es-ES" sz="3600" dirty="0">
                <a:solidFill>
                  <a:srgbClr val="000000"/>
                </a:solidFill>
                <a:latin typeface="+mn-lt"/>
              </a:rPr>
            </a:br>
            <a:r>
              <a:rPr lang="es-ES" sz="800" dirty="0">
                <a:solidFill>
                  <a:srgbClr val="000000"/>
                </a:solidFill>
                <a:latin typeface="+mn-lt"/>
              </a:rPr>
              <a:t/>
            </a:r>
            <a:br>
              <a:rPr lang="es-ES" sz="800" dirty="0">
                <a:solidFill>
                  <a:srgbClr val="000000"/>
                </a:solidFill>
                <a:latin typeface="+mn-lt"/>
              </a:rPr>
            </a:br>
            <a:endParaRPr lang="es-ES" sz="2500" dirty="0">
              <a:solidFill>
                <a:srgbClr val="0000FF"/>
              </a:solidFill>
              <a:latin typeface="+mn-lt"/>
            </a:endParaRPr>
          </a:p>
        </p:txBody>
      </p:sp>
      <p:sp>
        <p:nvSpPr>
          <p:cNvPr id="3" name="Subtítulo 2"/>
          <p:cNvSpPr>
            <a:spLocks noGrp="1"/>
          </p:cNvSpPr>
          <p:nvPr>
            <p:ph type="subTitle" idx="1"/>
          </p:nvPr>
        </p:nvSpPr>
        <p:spPr>
          <a:xfrm>
            <a:off x="1524000" y="3323231"/>
            <a:ext cx="9144000" cy="1655762"/>
          </a:xfrm>
        </p:spPr>
        <p:txBody>
          <a:bodyPr>
            <a:noAutofit/>
          </a:bodyPr>
          <a:lstStyle/>
          <a:p>
            <a:pPr algn="l"/>
            <a:r>
              <a:rPr lang="es-ES" sz="1600" b="1" dirty="0">
                <a:solidFill>
                  <a:srgbClr val="000000"/>
                </a:solidFill>
                <a:latin typeface="Calibri Light" panose="020F0302020204030204"/>
                <a:ea typeface="+mj-ea"/>
                <a:cs typeface="+mj-cs"/>
              </a:rPr>
              <a:t>Actualizada a: </a:t>
            </a:r>
            <a:r>
              <a:rPr lang="es-ES" sz="1600" dirty="0">
                <a:solidFill>
                  <a:srgbClr val="000000"/>
                </a:solidFill>
                <a:latin typeface="Calibri Light" panose="020F0302020204030204"/>
                <a:ea typeface="+mj-ea"/>
                <a:cs typeface="+mj-cs"/>
              </a:rPr>
              <a:t>mar-2016</a:t>
            </a:r>
          </a:p>
          <a:p>
            <a:pPr algn="l"/>
            <a:r>
              <a:rPr lang="es-ES" sz="1600" b="1" dirty="0">
                <a:solidFill>
                  <a:srgbClr val="000000"/>
                </a:solidFill>
                <a:latin typeface="Calibri Light" panose="020F0302020204030204"/>
                <a:ea typeface="+mj-ea"/>
                <a:cs typeface="+mj-cs"/>
              </a:rPr>
              <a:t>Autores:</a:t>
            </a:r>
            <a:r>
              <a:rPr lang="es-ES" sz="1600" dirty="0">
                <a:solidFill>
                  <a:srgbClr val="000000"/>
                </a:solidFill>
                <a:latin typeface="Calibri Light" panose="020F0302020204030204"/>
                <a:ea typeface="+mj-ea"/>
                <a:cs typeface="+mj-cs"/>
              </a:rPr>
              <a:t> Alejandro Pérez, Galo Sánchez</a:t>
            </a:r>
          </a:p>
          <a:p>
            <a:pPr algn="l"/>
            <a:r>
              <a:rPr lang="es-ES" sz="1600" b="1" dirty="0">
                <a:solidFill>
                  <a:srgbClr val="000000"/>
                </a:solidFill>
                <a:latin typeface="Calibri Light" panose="020F0302020204030204"/>
                <a:ea typeface="+mj-ea"/>
                <a:cs typeface="+mj-cs"/>
              </a:rPr>
              <a:t>Publicación: </a:t>
            </a:r>
            <a:r>
              <a:rPr lang="es-ES_tradnl" sz="16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 xmlns:ahyp="http://schemas.microsoft.com/office/drawing/2018/hyperlinkcolor" val="tx"/>
                    </a:ext>
                  </a:extLst>
                </a:hlinkClick>
              </a:rPr>
              <a:t>http://evalmedicamento.weebly.com/colaboraciones/reanalisis-grade-de-los-ensayos-clinicos-de-la-revision-de-xie-y-col-y-ampliacion-con-los-posteriores-ensayos-hasta-marzo-de-2016-sobre-el-tratamiento-de-la-presion-arterial-intensivo-frente-al-convencional-alejandro-perez-galo-sanchez</a:t>
            </a:r>
            <a:endParaRPr lang="es-ES" sz="1600" b="1" dirty="0">
              <a:solidFill>
                <a:srgbClr val="000000"/>
              </a:solidFill>
              <a:latin typeface="Calibri Light" panose="020F0302020204030204"/>
              <a:ea typeface="+mj-ea"/>
              <a:cs typeface="+mj-cs"/>
            </a:endParaRPr>
          </a:p>
          <a:p>
            <a:pPr algn="l"/>
            <a:r>
              <a:rPr lang="es-ES" sz="1600" b="1" dirty="0">
                <a:solidFill>
                  <a:srgbClr val="000000"/>
                </a:solidFill>
                <a:latin typeface="Calibri Light" panose="020F0302020204030204"/>
                <a:ea typeface="+mj-ea"/>
                <a:cs typeface="+mj-cs"/>
              </a:rPr>
              <a:t>Coordinación y Edición: </a:t>
            </a:r>
            <a:r>
              <a:rPr lang="es-ES" sz="1600" dirty="0">
                <a:solidFill>
                  <a:srgbClr val="000000"/>
                </a:solidFill>
                <a:latin typeface="Calibri Light" panose="020F0302020204030204"/>
                <a:ea typeface="+mj-ea"/>
                <a:cs typeface="+mj-cs"/>
              </a:rPr>
              <a:t>Oficina de Evaluación de Medicamentos del SES</a:t>
            </a:r>
          </a:p>
        </p:txBody>
      </p:sp>
      <p:pic>
        <p:nvPicPr>
          <p:cNvPr id="5" name="Imagen 4"/>
          <p:cNvPicPr>
            <a:picLocks noChangeAspect="1"/>
          </p:cNvPicPr>
          <p:nvPr/>
        </p:nvPicPr>
        <p:blipFill>
          <a:blip r:embed="rId3"/>
          <a:stretch>
            <a:fillRect/>
          </a:stretch>
        </p:blipFill>
        <p:spPr>
          <a:xfrm>
            <a:off x="1639604" y="5281805"/>
            <a:ext cx="1133954" cy="646232"/>
          </a:xfrm>
          <a:prstGeom prst="rect">
            <a:avLst/>
          </a:prstGeom>
        </p:spPr>
      </p:pic>
    </p:spTree>
    <p:extLst>
      <p:ext uri="{BB962C8B-B14F-4D97-AF65-F5344CB8AC3E}">
        <p14:creationId xmlns:p14="http://schemas.microsoft.com/office/powerpoint/2010/main" val="7684887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a:extLst>
              <a:ext uri="{FF2B5EF4-FFF2-40B4-BE49-F238E27FC236}">
                <a16:creationId xmlns:a16="http://schemas.microsoft.com/office/drawing/2014/main" id="{AA5E13C6-4BFE-4C3E-A2F8-242438779EF9}"/>
              </a:ext>
            </a:extLst>
          </p:cNvPr>
          <p:cNvPicPr>
            <a:picLocks noGrp="1" noChangeAspect="1"/>
          </p:cNvPicPr>
          <p:nvPr>
            <p:ph idx="1"/>
          </p:nvPr>
        </p:nvPicPr>
        <p:blipFill>
          <a:blip r:embed="rId2"/>
          <a:stretch>
            <a:fillRect/>
          </a:stretch>
        </p:blipFill>
        <p:spPr>
          <a:xfrm>
            <a:off x="561051" y="193755"/>
            <a:ext cx="11069897" cy="6470489"/>
          </a:xfrm>
          <a:prstGeom prst="rect">
            <a:avLst/>
          </a:prstGeom>
        </p:spPr>
      </p:pic>
    </p:spTree>
    <p:extLst>
      <p:ext uri="{BB962C8B-B14F-4D97-AF65-F5344CB8AC3E}">
        <p14:creationId xmlns:p14="http://schemas.microsoft.com/office/powerpoint/2010/main" val="5092706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a:extLst>
              <a:ext uri="{FF2B5EF4-FFF2-40B4-BE49-F238E27FC236}">
                <a16:creationId xmlns:a16="http://schemas.microsoft.com/office/drawing/2014/main" id="{933A1513-3981-41BB-8C76-C825CE47F71C}"/>
              </a:ext>
            </a:extLst>
          </p:cNvPr>
          <p:cNvPicPr>
            <a:picLocks noGrp="1" noChangeAspect="1"/>
          </p:cNvPicPr>
          <p:nvPr>
            <p:ph idx="1"/>
          </p:nvPr>
        </p:nvPicPr>
        <p:blipFill>
          <a:blip r:embed="rId2"/>
          <a:stretch>
            <a:fillRect/>
          </a:stretch>
        </p:blipFill>
        <p:spPr>
          <a:xfrm>
            <a:off x="596469" y="243774"/>
            <a:ext cx="10575113" cy="6370451"/>
          </a:xfrm>
          <a:prstGeom prst="rect">
            <a:avLst/>
          </a:prstGeom>
        </p:spPr>
      </p:pic>
    </p:spTree>
    <p:extLst>
      <p:ext uri="{BB962C8B-B14F-4D97-AF65-F5344CB8AC3E}">
        <p14:creationId xmlns:p14="http://schemas.microsoft.com/office/powerpoint/2010/main" val="3657564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BB0AA2B4-1416-47AE-B5E4-6F0CDB6C2489}"/>
              </a:ext>
            </a:extLst>
          </p:cNvPr>
          <p:cNvPicPr>
            <a:picLocks noGrp="1" noChangeAspect="1"/>
          </p:cNvPicPr>
          <p:nvPr>
            <p:ph idx="1"/>
          </p:nvPr>
        </p:nvPicPr>
        <p:blipFill>
          <a:blip r:embed="rId2"/>
          <a:stretch>
            <a:fillRect/>
          </a:stretch>
        </p:blipFill>
        <p:spPr>
          <a:xfrm>
            <a:off x="537508" y="241236"/>
            <a:ext cx="10832857" cy="6375528"/>
          </a:xfrm>
          <a:prstGeom prst="rect">
            <a:avLst/>
          </a:prstGeom>
        </p:spPr>
      </p:pic>
    </p:spTree>
    <p:extLst>
      <p:ext uri="{BB962C8B-B14F-4D97-AF65-F5344CB8AC3E}">
        <p14:creationId xmlns:p14="http://schemas.microsoft.com/office/powerpoint/2010/main" val="29089212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815008" y="540784"/>
            <a:ext cx="10561983" cy="6111807"/>
          </a:xfrm>
        </p:spPr>
        <p:txBody>
          <a:bodyPr>
            <a:normAutofit/>
          </a:bodyPr>
          <a:lstStyle/>
          <a:p>
            <a:pPr algn="just">
              <a:lnSpc>
                <a:spcPct val="100000"/>
              </a:lnSpc>
              <a:spcAft>
                <a:spcPts val="0"/>
              </a:spcAft>
            </a:pPr>
            <a:r>
              <a:rPr lang="es-ES_tradnl" sz="2200" b="1" dirty="0">
                <a:solidFill>
                  <a:srgbClr val="CC0099"/>
                </a:solidFill>
                <a:latin typeface="Calibri" panose="020F0502020204030204" pitchFamily="34" charset="0"/>
                <a:ea typeface="Calibri" panose="020F0502020204030204" pitchFamily="34" charset="0"/>
                <a:cs typeface="Times New Roman" panose="02020603050405020304" pitchFamily="18" charset="0"/>
              </a:rPr>
              <a:t>RESULTADOS DE LAS VARIABLES BUSCADAS</a:t>
            </a:r>
            <a:endParaRPr lang="es-ES" sz="2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2200" b="1" i="1" dirty="0">
                <a:solidFill>
                  <a:srgbClr val="0000FF"/>
                </a:solidFill>
                <a:latin typeface="Calibri" panose="020F0502020204030204" pitchFamily="34" charset="0"/>
                <a:ea typeface="Calibri" panose="020F0502020204030204" pitchFamily="34" charset="0"/>
                <a:cs typeface="Times New Roman" panose="02020603050405020304" pitchFamily="18" charset="0"/>
              </a:rPr>
              <a:t>I. TODAS LAS COHORTES DE TRATAMIENTO MÁS INTENSIVO FRENTE A SUS RESPECTIVAS COHORTES DE MENOS INTENSIVO</a:t>
            </a:r>
            <a:endParaRPr lang="es-ES" sz="22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s-ES" sz="8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a:t>
            </a:r>
            <a:endParaRPr lang="es-ES"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0000"/>
              </a:lnSpc>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Utilizando como criterio de agrupación las cohortes que recibieron un tratamiento más intensivo de la presión arterial frente a sus respectivas cohortes de comparación con un tratamiento menos intensivo, los resultados son los siguientes:</a:t>
            </a:r>
            <a:endParaRPr lang="es-E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800" dirty="0">
                <a:latin typeface="Calibri" panose="020F0502020204030204" pitchFamily="34" charset="0"/>
                <a:ea typeface="Calibri" panose="020F0502020204030204" pitchFamily="34" charset="0"/>
                <a:cs typeface="Times New Roman" panose="02020603050405020304" pitchFamily="18" charset="0"/>
              </a:rPr>
              <a:t> </a:t>
            </a:r>
            <a:endParaRPr lang="es-E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2000" b="1" dirty="0">
                <a:latin typeface="Calibri" panose="020F0502020204030204" pitchFamily="34" charset="0"/>
                <a:ea typeface="Calibri" panose="020F0502020204030204" pitchFamily="34" charset="0"/>
                <a:cs typeface="Times New Roman" panose="02020603050405020304" pitchFamily="18" charset="0"/>
              </a:rPr>
              <a:t>Mortalidad por todas las causas </a:t>
            </a:r>
            <a:r>
              <a:rPr lang="es-ES" sz="2000" b="1" dirty="0">
                <a:solidFill>
                  <a:srgbClr val="993300"/>
                </a:solidFill>
                <a:latin typeface="Calibri" panose="020F0502020204030204" pitchFamily="34" charset="0"/>
                <a:ea typeface="Calibri" panose="020F0502020204030204" pitchFamily="34" charset="0"/>
                <a:cs typeface="Times New Roman" panose="02020603050405020304" pitchFamily="18" charset="0"/>
              </a:rPr>
              <a:t>(tabla 4)</a:t>
            </a:r>
            <a:r>
              <a:rPr lang="es-ES" sz="2000" b="1" dirty="0">
                <a:latin typeface="Calibri" panose="020F0502020204030204" pitchFamily="34" charset="0"/>
                <a:ea typeface="Calibri" panose="020F0502020204030204" pitchFamily="34" charset="0"/>
                <a:cs typeface="Times New Roman" panose="02020603050405020304" pitchFamily="18" charset="0"/>
              </a:rPr>
              <a:t>:</a:t>
            </a:r>
            <a:endParaRPr lang="es-ES"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0000"/>
              </a:lnSpc>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Para las 53.865 personas con un promedio de 69 años, que constituyen los participantes de 18 ECA </a:t>
            </a:r>
            <a:r>
              <a:rPr lang="es-ES" sz="1600" dirty="0">
                <a:solidFill>
                  <a:srgbClr val="0070C0"/>
                </a:solidFill>
                <a:latin typeface="Calibri" panose="020F0502020204030204" pitchFamily="34" charset="0"/>
                <a:ea typeface="Calibri" panose="020F0502020204030204" pitchFamily="34" charset="0"/>
                <a:cs typeface="Times New Roman" panose="02020603050405020304" pitchFamily="18" charset="0"/>
              </a:rPr>
              <a:t>(9-26)</a:t>
            </a:r>
            <a:r>
              <a:rPr lang="es-ES_tradnl" sz="2000" dirty="0">
                <a:latin typeface="Calibri" panose="020F0502020204030204" pitchFamily="34" charset="0"/>
                <a:ea typeface="Calibri" panose="020F0502020204030204" pitchFamily="34" charset="0"/>
                <a:cs typeface="Times New Roman" panose="02020603050405020304" pitchFamily="18" charset="0"/>
              </a:rPr>
              <a:t>, con </a:t>
            </a:r>
            <a:r>
              <a:rPr lang="es-ES_tradnl" sz="2000" i="1" dirty="0">
                <a:latin typeface="Calibri" panose="020F0502020204030204" pitchFamily="34" charset="0"/>
                <a:ea typeface="Calibri" panose="020F0502020204030204" pitchFamily="34" charset="0"/>
                <a:cs typeface="Times New Roman" panose="02020603050405020304" pitchFamily="18" charset="0"/>
              </a:rPr>
              <a:t>I</a:t>
            </a:r>
            <a:r>
              <a:rPr lang="es-ES_tradnl" sz="2000" i="1" baseline="30000" dirty="0">
                <a:latin typeface="Calibri" panose="020F0502020204030204" pitchFamily="34" charset="0"/>
                <a:ea typeface="Calibri" panose="020F0502020204030204" pitchFamily="34" charset="0"/>
                <a:cs typeface="Times New Roman" panose="02020603050405020304" pitchFamily="18" charset="0"/>
              </a:rPr>
              <a:t>2</a:t>
            </a:r>
            <a:r>
              <a:rPr lang="es-ES_tradnl" sz="2000" i="1" dirty="0">
                <a:latin typeface="Calibri" panose="020F0502020204030204" pitchFamily="34" charset="0"/>
                <a:ea typeface="Calibri" panose="020F0502020204030204" pitchFamily="34" charset="0"/>
                <a:cs typeface="Times New Roman" panose="02020603050405020304" pitchFamily="18" charset="0"/>
              </a:rPr>
              <a:t> </a:t>
            </a:r>
            <a:r>
              <a:rPr lang="es-ES_tradnl" sz="2000" dirty="0">
                <a:latin typeface="Calibri" panose="020F0502020204030204" pitchFamily="34" charset="0"/>
                <a:ea typeface="Calibri" panose="020F0502020204030204" pitchFamily="34" charset="0"/>
                <a:cs typeface="Times New Roman" panose="02020603050405020304" pitchFamily="18" charset="0"/>
              </a:rPr>
              <a:t>del 37% (heterogeneidad estadística moderada), no se encontró una diferencia estadísticamente significativa entre el 0,96% por año en el grupo de control intensivo frente al 1,09% en el grupo de control convencional; RR 0,90 (0,79-1,02), NNT 895 (432 a -4042) por año, equivalente a un NNT 241 (116 a -1086) en 3,7 años</a:t>
            </a:r>
            <a:endParaRPr lang="es-ES"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0000"/>
              </a:lnSpc>
              <a:spcAft>
                <a:spcPts val="0"/>
              </a:spcAft>
            </a:pPr>
            <a:r>
              <a:rPr lang="es-ES_tradnl" sz="2000" dirty="0">
                <a:latin typeface="Calibri" panose="020F0502020204030204" pitchFamily="34" charset="0"/>
                <a:ea typeface="Calibri" panose="020F0502020204030204" pitchFamily="34" charset="0"/>
                <a:cs typeface="Times New Roman" panose="02020603050405020304" pitchFamily="18" charset="0"/>
              </a:rPr>
              <a:t>La validez de la evidencia para el resultado combinado de esta variable, según el sistema GRADE, es Moderada. El Intervalo de Predicción obtenido, RR 0,90 (0,63-1,27), no rebaja esta graduación.</a:t>
            </a:r>
            <a:endParaRPr lang="es-ES"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endParaRPr lang="es-ES" sz="2000" dirty="0">
              <a:latin typeface="Arial" panose="020B0604020202020204" pitchFamily="34" charset="0"/>
              <a:ea typeface="Times New Roman" panose="02020603050405020304" pitchFamily="18" charset="0"/>
              <a:cs typeface="Times New Roman" panose="02020603050405020304" pitchFamily="18" charset="0"/>
            </a:endParaRPr>
          </a:p>
          <a:p>
            <a:pPr algn="just"/>
            <a:endParaRPr lang="es-ES" dirty="0"/>
          </a:p>
        </p:txBody>
      </p:sp>
    </p:spTree>
    <p:extLst>
      <p:ext uri="{BB962C8B-B14F-4D97-AF65-F5344CB8AC3E}">
        <p14:creationId xmlns:p14="http://schemas.microsoft.com/office/powerpoint/2010/main" val="27525143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815008" y="373096"/>
            <a:ext cx="10568609" cy="6173478"/>
          </a:xfrm>
        </p:spPr>
        <p:txBody>
          <a:bodyPr>
            <a:normAutofit fontScale="92500" lnSpcReduction="10000"/>
          </a:bodyPr>
          <a:lstStyle/>
          <a:p>
            <a:pPr algn="just">
              <a:lnSpc>
                <a:spcPct val="110000"/>
              </a:lnSpc>
              <a:spcAft>
                <a:spcPts val="0"/>
              </a:spcAft>
            </a:pPr>
            <a:r>
              <a:rPr lang="es-ES" sz="2000" b="1" dirty="0">
                <a:latin typeface="Calibri" panose="020F0502020204030204" pitchFamily="34" charset="0"/>
                <a:ea typeface="Calibri" panose="020F0502020204030204" pitchFamily="34" charset="0"/>
                <a:cs typeface="Times New Roman" panose="02020603050405020304" pitchFamily="18" charset="0"/>
              </a:rPr>
              <a:t>Mortalidad por causa cardiovascular </a:t>
            </a:r>
            <a:r>
              <a:rPr lang="es-ES" sz="2000" b="1" dirty="0">
                <a:solidFill>
                  <a:srgbClr val="993300"/>
                </a:solidFill>
                <a:latin typeface="Calibri" panose="020F0502020204030204" pitchFamily="34" charset="0"/>
                <a:ea typeface="Calibri" panose="020F0502020204030204" pitchFamily="34" charset="0"/>
                <a:cs typeface="Times New Roman" panose="02020603050405020304" pitchFamily="18" charset="0"/>
              </a:rPr>
              <a:t>(tabla 5)</a:t>
            </a:r>
            <a:r>
              <a:rPr lang="es-ES" sz="2000" b="1" dirty="0">
                <a:latin typeface="Calibri" panose="020F0502020204030204" pitchFamily="34" charset="0"/>
                <a:ea typeface="Calibri" panose="020F0502020204030204" pitchFamily="34" charset="0"/>
                <a:cs typeface="Times New Roman" panose="02020603050405020304" pitchFamily="18" charset="0"/>
              </a:rPr>
              <a:t>:</a:t>
            </a:r>
            <a:endParaRPr lang="es-ES"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10000"/>
              </a:lnSpc>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Para las 51.239 personas con un promedio de 64,6 años, que constituyen los participantes de 13 ECA </a:t>
            </a:r>
            <a:r>
              <a:rPr lang="es-ES" sz="1600" dirty="0">
                <a:solidFill>
                  <a:srgbClr val="0070C0"/>
                </a:solidFill>
                <a:latin typeface="Calibri" panose="020F0502020204030204" pitchFamily="34" charset="0"/>
                <a:ea typeface="Calibri" panose="020F0502020204030204" pitchFamily="34" charset="0"/>
                <a:cs typeface="Times New Roman" panose="02020603050405020304" pitchFamily="18" charset="0"/>
              </a:rPr>
              <a:t>(9,11,13,15,17,19-26)</a:t>
            </a:r>
            <a:r>
              <a:rPr lang="es-ES_tradnl" sz="2000" dirty="0">
                <a:latin typeface="Calibri" panose="020F0502020204030204" pitchFamily="34" charset="0"/>
                <a:ea typeface="Calibri" panose="020F0502020204030204" pitchFamily="34" charset="0"/>
                <a:cs typeface="Times New Roman" panose="02020603050405020304" pitchFamily="18" charset="0"/>
              </a:rPr>
              <a:t>, con </a:t>
            </a:r>
            <a:r>
              <a:rPr lang="es-ES_tradnl" sz="2000" i="1" dirty="0">
                <a:latin typeface="Calibri" panose="020F0502020204030204" pitchFamily="34" charset="0"/>
                <a:ea typeface="Calibri" panose="020F0502020204030204" pitchFamily="34" charset="0"/>
                <a:cs typeface="Times New Roman" panose="02020603050405020304" pitchFamily="18" charset="0"/>
              </a:rPr>
              <a:t>I</a:t>
            </a:r>
            <a:r>
              <a:rPr lang="es-ES_tradnl" sz="2000" i="1" baseline="30000" dirty="0">
                <a:latin typeface="Calibri" panose="020F0502020204030204" pitchFamily="34" charset="0"/>
                <a:ea typeface="Calibri" panose="020F0502020204030204" pitchFamily="34" charset="0"/>
                <a:cs typeface="Times New Roman" panose="02020603050405020304" pitchFamily="18" charset="0"/>
              </a:rPr>
              <a:t>2</a:t>
            </a:r>
            <a:r>
              <a:rPr lang="es-ES_tradnl" sz="2000" i="1" dirty="0">
                <a:latin typeface="Calibri" panose="020F0502020204030204" pitchFamily="34" charset="0"/>
                <a:ea typeface="Calibri" panose="020F0502020204030204" pitchFamily="34" charset="0"/>
                <a:cs typeface="Times New Roman" panose="02020603050405020304" pitchFamily="18" charset="0"/>
              </a:rPr>
              <a:t> </a:t>
            </a:r>
            <a:r>
              <a:rPr lang="es-ES_tradnl" sz="2000" dirty="0">
                <a:latin typeface="Calibri" panose="020F0502020204030204" pitchFamily="34" charset="0"/>
                <a:ea typeface="Calibri" panose="020F0502020204030204" pitchFamily="34" charset="0"/>
                <a:cs typeface="Times New Roman" panose="02020603050405020304" pitchFamily="18" charset="0"/>
              </a:rPr>
              <a:t>del 40% (heterogeneidad estadística moderada), no se encontró una diferencia estadísticamente significativa entre el 0,31% por año en el grupo de control intensivo frente al 0,38% en el grupo de control convencional; RR 0,90 (0,79-1,02), NNT 1638 (846 a -11493) por año, equivalente a un NNT 346 (179 a -2427) en 3,7 años.</a:t>
            </a:r>
            <a:endParaRPr lang="es-ES"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10000"/>
              </a:lnSpc>
              <a:spcAft>
                <a:spcPts val="0"/>
              </a:spcAft>
            </a:pPr>
            <a:r>
              <a:rPr lang="es-ES_tradnl" sz="2000" dirty="0">
                <a:latin typeface="Calibri" panose="020F0502020204030204" pitchFamily="34" charset="0"/>
                <a:ea typeface="Calibri" panose="020F0502020204030204" pitchFamily="34" charset="0"/>
                <a:cs typeface="Times New Roman" panose="02020603050405020304" pitchFamily="18" charset="0"/>
              </a:rPr>
              <a:t>La validez de la evidencia para el resultado combinado de esta variable, según el sistema GRADE, es Moderada, que no se rebaja en función del Intervalo de Predicción obtenido, RR 0,90 (0,51-1,36).</a:t>
            </a:r>
            <a:endParaRPr lang="es-E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0000"/>
              </a:lnSpc>
              <a:spcAft>
                <a:spcPts val="0"/>
              </a:spcAft>
            </a:pPr>
            <a:r>
              <a:rPr lang="es-ES" sz="800" dirty="0">
                <a:latin typeface="Calibri" panose="020F0502020204030204" pitchFamily="34" charset="0"/>
                <a:ea typeface="Calibri" panose="020F0502020204030204" pitchFamily="34" charset="0"/>
                <a:cs typeface="Times New Roman" panose="02020603050405020304" pitchFamily="18" charset="0"/>
              </a:rPr>
              <a:t> </a:t>
            </a:r>
            <a:endParaRPr lang="es-E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0000"/>
              </a:lnSpc>
              <a:spcAft>
                <a:spcPts val="0"/>
              </a:spcAft>
            </a:pPr>
            <a:r>
              <a:rPr lang="es-ES" sz="2000" b="1" dirty="0">
                <a:latin typeface="Calibri" panose="020F0502020204030204" pitchFamily="34" charset="0"/>
                <a:ea typeface="Calibri" panose="020F0502020204030204" pitchFamily="34" charset="0"/>
                <a:cs typeface="Times New Roman" panose="02020603050405020304" pitchFamily="18" charset="0"/>
              </a:rPr>
              <a:t>Incidencia de Infarto de miocardio </a:t>
            </a:r>
            <a:r>
              <a:rPr lang="es-ES" sz="2000" b="1" dirty="0">
                <a:solidFill>
                  <a:srgbClr val="993300"/>
                </a:solidFill>
                <a:latin typeface="Calibri" panose="020F0502020204030204" pitchFamily="34" charset="0"/>
                <a:ea typeface="Calibri" panose="020F0502020204030204" pitchFamily="34" charset="0"/>
                <a:cs typeface="Times New Roman" panose="02020603050405020304" pitchFamily="18" charset="0"/>
              </a:rPr>
              <a:t>(tabla 6)</a:t>
            </a:r>
            <a:r>
              <a:rPr lang="es-ES" sz="2000" b="1" dirty="0">
                <a:latin typeface="Calibri" panose="020F0502020204030204" pitchFamily="34" charset="0"/>
                <a:ea typeface="Calibri" panose="020F0502020204030204" pitchFamily="34" charset="0"/>
                <a:cs typeface="Times New Roman" panose="02020603050405020304" pitchFamily="18" charset="0"/>
              </a:rPr>
              <a:t>:</a:t>
            </a:r>
            <a:endParaRPr lang="es-ES"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10000"/>
              </a:lnSpc>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Para las 51.390 personas con un promedio de 64,9 años, que constituyen los participantes de 13 ECA </a:t>
            </a:r>
            <a:r>
              <a:rPr lang="es-ES" sz="1600" dirty="0">
                <a:solidFill>
                  <a:srgbClr val="0070C0"/>
                </a:solidFill>
                <a:latin typeface="Calibri" panose="020F0502020204030204" pitchFamily="34" charset="0"/>
                <a:ea typeface="Calibri" panose="020F0502020204030204" pitchFamily="34" charset="0"/>
                <a:cs typeface="Times New Roman" panose="02020603050405020304" pitchFamily="18" charset="0"/>
              </a:rPr>
              <a:t>(10-13,17-20,22-26)</a:t>
            </a:r>
            <a:r>
              <a:rPr lang="es-ES_tradnl" sz="2000" dirty="0">
                <a:latin typeface="Calibri" panose="020F0502020204030204" pitchFamily="34" charset="0"/>
                <a:ea typeface="Calibri" panose="020F0502020204030204" pitchFamily="34" charset="0"/>
                <a:cs typeface="Times New Roman" panose="02020603050405020304" pitchFamily="18" charset="0"/>
              </a:rPr>
              <a:t>, con </a:t>
            </a:r>
            <a:r>
              <a:rPr lang="es-ES_tradnl" sz="2000" i="1" dirty="0">
                <a:latin typeface="Calibri" panose="020F0502020204030204" pitchFamily="34" charset="0"/>
                <a:ea typeface="Calibri" panose="020F0502020204030204" pitchFamily="34" charset="0"/>
                <a:cs typeface="Times New Roman" panose="02020603050405020304" pitchFamily="18" charset="0"/>
              </a:rPr>
              <a:t>I</a:t>
            </a:r>
            <a:r>
              <a:rPr lang="es-ES_tradnl" sz="2000" i="1" baseline="30000" dirty="0">
                <a:latin typeface="Calibri" panose="020F0502020204030204" pitchFamily="34" charset="0"/>
                <a:ea typeface="Calibri" panose="020F0502020204030204" pitchFamily="34" charset="0"/>
                <a:cs typeface="Times New Roman" panose="02020603050405020304" pitchFamily="18" charset="0"/>
              </a:rPr>
              <a:t>2</a:t>
            </a:r>
            <a:r>
              <a:rPr lang="es-ES_tradnl" sz="2000" i="1" dirty="0">
                <a:latin typeface="Calibri" panose="020F0502020204030204" pitchFamily="34" charset="0"/>
                <a:ea typeface="Calibri" panose="020F0502020204030204" pitchFamily="34" charset="0"/>
                <a:cs typeface="Times New Roman" panose="02020603050405020304" pitchFamily="18" charset="0"/>
              </a:rPr>
              <a:t> </a:t>
            </a:r>
            <a:r>
              <a:rPr lang="es-ES_tradnl" sz="2000" dirty="0">
                <a:latin typeface="Calibri" panose="020F0502020204030204" pitchFamily="34" charset="0"/>
                <a:ea typeface="Calibri" panose="020F0502020204030204" pitchFamily="34" charset="0"/>
                <a:cs typeface="Times New Roman" panose="02020603050405020304" pitchFamily="18" charset="0"/>
              </a:rPr>
              <a:t>del 78% (heterogeneidad estadística muy alta), no se encontró una diferencia estadísticamente significativa entre el 0,59% por año en el grupo de control intensivo frente al 0,78% en el grupo de control convencional; RR 0,75 (0,56-1,01), NNT 521 (294 a -16214) por año, equivalente a un NNT 145 (82 a -4513) en 3,6 años.</a:t>
            </a:r>
            <a:endParaRPr lang="es-ES"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10000"/>
              </a:lnSpc>
              <a:spcAft>
                <a:spcPts val="0"/>
              </a:spcAft>
            </a:pPr>
            <a:r>
              <a:rPr lang="es-ES_tradnl" sz="2000" dirty="0">
                <a:latin typeface="Calibri" panose="020F0502020204030204" pitchFamily="34" charset="0"/>
                <a:ea typeface="Calibri" panose="020F0502020204030204" pitchFamily="34" charset="0"/>
                <a:cs typeface="Times New Roman" panose="02020603050405020304" pitchFamily="18" charset="0"/>
              </a:rPr>
              <a:t>La validez de la evidencia para el resultado combinado de esta variable, según el sistema GRADE, es Moderada, que, aparte de rebajarse ligeramente en función del Intervalo de Predicción obtenido, RR 0,75 (0,31-1,96), no podría invocarse como resultado combinado por el muy alto índice de heterogeneidad estadística.</a:t>
            </a:r>
            <a:endParaRPr lang="es-ES"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endParaRPr lang="es-ES" sz="2000" dirty="0">
              <a:latin typeface="Arial" panose="020B0604020202020204" pitchFamily="34" charset="0"/>
              <a:ea typeface="Times New Roman" panose="02020603050405020304" pitchFamily="18" charset="0"/>
              <a:cs typeface="Times New Roman" panose="02020603050405020304" pitchFamily="18" charset="0"/>
            </a:endParaRPr>
          </a:p>
          <a:p>
            <a:pPr algn="just"/>
            <a:endParaRPr lang="es-ES" dirty="0"/>
          </a:p>
        </p:txBody>
      </p:sp>
    </p:spTree>
    <p:extLst>
      <p:ext uri="{BB962C8B-B14F-4D97-AF65-F5344CB8AC3E}">
        <p14:creationId xmlns:p14="http://schemas.microsoft.com/office/powerpoint/2010/main" val="18177152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815008" y="540784"/>
            <a:ext cx="10561983" cy="6111807"/>
          </a:xfrm>
        </p:spPr>
        <p:txBody>
          <a:bodyPr>
            <a:normAutofit/>
          </a:bodyPr>
          <a:lstStyle/>
          <a:p>
            <a:pPr algn="just">
              <a:lnSpc>
                <a:spcPct val="100000"/>
              </a:lnSpc>
              <a:spcAft>
                <a:spcPts val="0"/>
              </a:spcAft>
            </a:pPr>
            <a:r>
              <a:rPr lang="es-ES" sz="2000" b="1" dirty="0">
                <a:latin typeface="Calibri" panose="020F0502020204030204" pitchFamily="34" charset="0"/>
                <a:ea typeface="Calibri" panose="020F0502020204030204" pitchFamily="34" charset="0"/>
                <a:cs typeface="Times New Roman" panose="02020603050405020304" pitchFamily="18" charset="0"/>
              </a:rPr>
              <a:t>Incidencia de Accidente cerebrovascular </a:t>
            </a:r>
            <a:r>
              <a:rPr lang="es-ES" sz="2000" b="1" dirty="0">
                <a:solidFill>
                  <a:srgbClr val="993300"/>
                </a:solidFill>
                <a:latin typeface="Calibri" panose="020F0502020204030204" pitchFamily="34" charset="0"/>
                <a:ea typeface="Calibri" panose="020F0502020204030204" pitchFamily="34" charset="0"/>
                <a:cs typeface="Times New Roman" panose="02020603050405020304" pitchFamily="18" charset="0"/>
              </a:rPr>
              <a:t>(tabla 7)</a:t>
            </a:r>
            <a:r>
              <a:rPr lang="es-ES" sz="2000" b="1" dirty="0">
                <a:latin typeface="Calibri" panose="020F0502020204030204" pitchFamily="34" charset="0"/>
                <a:ea typeface="Calibri" panose="020F0502020204030204" pitchFamily="34" charset="0"/>
                <a:cs typeface="Times New Roman" panose="02020603050405020304" pitchFamily="18" charset="0"/>
              </a:rPr>
              <a:t>:</a:t>
            </a:r>
            <a:endParaRPr lang="es-ES"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0000"/>
              </a:lnSpc>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Para las 51.374 personas con un promedio de 64,6 años, que constituyen los participantes de 13 ECA </a:t>
            </a:r>
            <a:r>
              <a:rPr lang="es-ES" sz="1600" dirty="0">
                <a:solidFill>
                  <a:srgbClr val="0070C0"/>
                </a:solidFill>
                <a:latin typeface="Calibri" panose="020F0502020204030204" pitchFamily="34" charset="0"/>
                <a:ea typeface="Calibri" panose="020F0502020204030204" pitchFamily="34" charset="0"/>
                <a:cs typeface="Times New Roman" panose="02020603050405020304" pitchFamily="18" charset="0"/>
              </a:rPr>
              <a:t>(10-13,17,19-26))</a:t>
            </a:r>
            <a:r>
              <a:rPr lang="es-ES_tradnl" sz="2000" dirty="0">
                <a:latin typeface="Calibri" panose="020F0502020204030204" pitchFamily="34" charset="0"/>
                <a:ea typeface="Calibri" panose="020F0502020204030204" pitchFamily="34" charset="0"/>
                <a:cs typeface="Times New Roman" panose="02020603050405020304" pitchFamily="18" charset="0"/>
              </a:rPr>
              <a:t>, con </a:t>
            </a:r>
            <a:r>
              <a:rPr lang="es-ES_tradnl" sz="2000" i="1" dirty="0">
                <a:latin typeface="Calibri" panose="020F0502020204030204" pitchFamily="34" charset="0"/>
                <a:ea typeface="Calibri" panose="020F0502020204030204" pitchFamily="34" charset="0"/>
                <a:cs typeface="Times New Roman" panose="02020603050405020304" pitchFamily="18" charset="0"/>
              </a:rPr>
              <a:t>I</a:t>
            </a:r>
            <a:r>
              <a:rPr lang="es-ES_tradnl" sz="2000" i="1" baseline="30000" dirty="0">
                <a:latin typeface="Calibri" panose="020F0502020204030204" pitchFamily="34" charset="0"/>
                <a:ea typeface="Calibri" panose="020F0502020204030204" pitchFamily="34" charset="0"/>
                <a:cs typeface="Times New Roman" panose="02020603050405020304" pitchFamily="18" charset="0"/>
              </a:rPr>
              <a:t>2</a:t>
            </a:r>
            <a:r>
              <a:rPr lang="es-ES_tradnl" sz="2000" i="1" dirty="0">
                <a:latin typeface="Calibri" panose="020F0502020204030204" pitchFamily="34" charset="0"/>
                <a:ea typeface="Calibri" panose="020F0502020204030204" pitchFamily="34" charset="0"/>
                <a:cs typeface="Times New Roman" panose="02020603050405020304" pitchFamily="18" charset="0"/>
              </a:rPr>
              <a:t> </a:t>
            </a:r>
            <a:r>
              <a:rPr lang="es-ES_tradnl" sz="2000" dirty="0">
                <a:latin typeface="Calibri" panose="020F0502020204030204" pitchFamily="34" charset="0"/>
                <a:ea typeface="Calibri" panose="020F0502020204030204" pitchFamily="34" charset="0"/>
                <a:cs typeface="Times New Roman" panose="02020603050405020304" pitchFamily="18" charset="0"/>
              </a:rPr>
              <a:t>del 14% (heterogeneidad estadística baja), se encontró una diferencia estadísticamente significativa a favor del 0,44% por año en el grupo de control intensivo frente al 0,54% en el grupo de control convencional, RR 0,83 (0,72-0,96), </a:t>
            </a:r>
            <a:r>
              <a:rPr lang="es-ES_tradnl" sz="2000" dirty="0">
                <a:solidFill>
                  <a:srgbClr val="009900"/>
                </a:solidFill>
                <a:highlight>
                  <a:srgbClr val="FFFF00"/>
                </a:highlight>
                <a:latin typeface="Calibri" panose="020F0502020204030204" pitchFamily="34" charset="0"/>
                <a:ea typeface="Calibri" panose="020F0502020204030204" pitchFamily="34" charset="0"/>
                <a:cs typeface="Times New Roman" panose="02020603050405020304" pitchFamily="18" charset="0"/>
              </a:rPr>
              <a:t>NNT 1085 (657 a 4398) por año</a:t>
            </a:r>
            <a:r>
              <a:rPr lang="es-ES_tradnl" sz="2000" dirty="0">
                <a:latin typeface="Calibri" panose="020F0502020204030204" pitchFamily="34" charset="0"/>
                <a:ea typeface="Calibri" panose="020F0502020204030204" pitchFamily="34" charset="0"/>
                <a:cs typeface="Times New Roman" panose="02020603050405020304" pitchFamily="18" charset="0"/>
              </a:rPr>
              <a:t>, equivalente a un </a:t>
            </a:r>
            <a:r>
              <a:rPr lang="es-ES_tradnl" sz="2000" dirty="0">
                <a:solidFill>
                  <a:srgbClr val="009900"/>
                </a:solidFill>
                <a:highlight>
                  <a:srgbClr val="FFFF00"/>
                </a:highlight>
                <a:latin typeface="Calibri" panose="020F0502020204030204" pitchFamily="34" charset="0"/>
                <a:ea typeface="Calibri" panose="020F0502020204030204" pitchFamily="34" charset="0"/>
                <a:cs typeface="Times New Roman" panose="02020603050405020304" pitchFamily="18" charset="0"/>
              </a:rPr>
              <a:t>NNT 290 (176 a 1177) en 3,7 años</a:t>
            </a:r>
            <a:r>
              <a:rPr lang="es-ES_tradnl" sz="2000" dirty="0">
                <a:solidFill>
                  <a:srgbClr val="009900"/>
                </a:solidFill>
                <a:latin typeface="Calibri" panose="020F0502020204030204" pitchFamily="34" charset="0"/>
                <a:ea typeface="Calibri" panose="020F0502020204030204" pitchFamily="34" charset="0"/>
                <a:cs typeface="Times New Roman" panose="02020603050405020304" pitchFamily="18" charset="0"/>
              </a:rPr>
              <a:t>.</a:t>
            </a:r>
            <a:endParaRPr lang="es-ES"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0000"/>
              </a:lnSpc>
              <a:spcAft>
                <a:spcPts val="0"/>
              </a:spcAft>
            </a:pPr>
            <a:r>
              <a:rPr lang="es-ES_tradnl" sz="2000" dirty="0">
                <a:latin typeface="Calibri" panose="020F0502020204030204" pitchFamily="34" charset="0"/>
                <a:ea typeface="Calibri" panose="020F0502020204030204" pitchFamily="34" charset="0"/>
                <a:cs typeface="Times New Roman" panose="02020603050405020304" pitchFamily="18" charset="0"/>
              </a:rPr>
              <a:t>La validez de la evidencia para el resultado combinado de esta variable, según el sistema GRADE, es Moderada. </a:t>
            </a:r>
          </a:p>
          <a:p>
            <a:pPr indent="449580" algn="just">
              <a:lnSpc>
                <a:spcPct val="100000"/>
              </a:lnSpc>
              <a:spcAft>
                <a:spcPts val="0"/>
              </a:spcAft>
            </a:pPr>
            <a:r>
              <a:rPr lang="es-ES_tradnl" sz="2000" dirty="0">
                <a:latin typeface="Calibri" panose="020F0502020204030204" pitchFamily="34" charset="0"/>
                <a:ea typeface="Calibri" panose="020F0502020204030204" pitchFamily="34" charset="0"/>
                <a:cs typeface="Times New Roman" panose="02020603050405020304" pitchFamily="18" charset="0"/>
              </a:rPr>
              <a:t>Sin embargo, como el cálculo del Intervalo de Predicción nos arroja un RR 0,83 (0,64-1,08), estimamos una rebaja de la validez de la evidencia a Moderada-Baja, porque en algunas situaciones el tratamiento puede ser ineficaz, dado que, en la distribución estadística de los efectos, puede haber más efectos que los capturados por los estudios seleccionados. </a:t>
            </a:r>
            <a:endParaRPr lang="es-E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0000"/>
              </a:lnSpc>
              <a:spcAft>
                <a:spcPts val="0"/>
              </a:spcAft>
            </a:pPr>
            <a:r>
              <a:rPr lang="es-ES" sz="800" dirty="0">
                <a:latin typeface="Calibri" panose="020F0502020204030204" pitchFamily="34" charset="0"/>
                <a:ea typeface="Calibri" panose="020F0502020204030204" pitchFamily="34" charset="0"/>
                <a:cs typeface="Times New Roman" panose="02020603050405020304" pitchFamily="18" charset="0"/>
              </a:rPr>
              <a:t> </a:t>
            </a:r>
            <a:endParaRPr lang="es-ES"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endParaRPr lang="es-ES" sz="2000" dirty="0">
              <a:latin typeface="Arial" panose="020B0604020202020204" pitchFamily="34" charset="0"/>
              <a:ea typeface="Times New Roman" panose="02020603050405020304" pitchFamily="18" charset="0"/>
              <a:cs typeface="Times New Roman" panose="02020603050405020304" pitchFamily="18" charset="0"/>
            </a:endParaRPr>
          </a:p>
          <a:p>
            <a:pPr algn="just"/>
            <a:endParaRPr lang="es-ES" dirty="0"/>
          </a:p>
        </p:txBody>
      </p:sp>
    </p:spTree>
    <p:extLst>
      <p:ext uri="{BB962C8B-B14F-4D97-AF65-F5344CB8AC3E}">
        <p14:creationId xmlns:p14="http://schemas.microsoft.com/office/powerpoint/2010/main" val="41037383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815008" y="540784"/>
            <a:ext cx="10561983" cy="6111807"/>
          </a:xfrm>
        </p:spPr>
        <p:txBody>
          <a:bodyPr>
            <a:normAutofit fontScale="85000" lnSpcReduction="20000"/>
          </a:bodyPr>
          <a:lstStyle/>
          <a:p>
            <a:pPr algn="just">
              <a:lnSpc>
                <a:spcPct val="120000"/>
              </a:lnSpc>
              <a:spcAft>
                <a:spcPts val="0"/>
              </a:spcAft>
            </a:pPr>
            <a:r>
              <a:rPr lang="es-ES" sz="2200" b="1" dirty="0">
                <a:latin typeface="Calibri" panose="020F0502020204030204" pitchFamily="34" charset="0"/>
                <a:ea typeface="Calibri" panose="020F0502020204030204" pitchFamily="34" charset="0"/>
                <a:cs typeface="Times New Roman" panose="02020603050405020304" pitchFamily="18" charset="0"/>
              </a:rPr>
              <a:t>Hospitalización por Insuficiencia cardíaca </a:t>
            </a:r>
            <a:r>
              <a:rPr lang="es-ES" sz="2200" b="1" dirty="0">
                <a:solidFill>
                  <a:srgbClr val="993300"/>
                </a:solidFill>
                <a:latin typeface="Calibri" panose="020F0502020204030204" pitchFamily="34" charset="0"/>
                <a:ea typeface="Calibri" panose="020F0502020204030204" pitchFamily="34" charset="0"/>
                <a:cs typeface="Times New Roman" panose="02020603050405020304" pitchFamily="18" charset="0"/>
              </a:rPr>
              <a:t>(tabla 8)</a:t>
            </a:r>
            <a:r>
              <a:rPr lang="es-ES" sz="2200" b="1" dirty="0">
                <a:latin typeface="Calibri" panose="020F0502020204030204" pitchFamily="34" charset="0"/>
                <a:ea typeface="Calibri" panose="020F0502020204030204" pitchFamily="34" charset="0"/>
                <a:cs typeface="Times New Roman" panose="02020603050405020304" pitchFamily="18" charset="0"/>
              </a:rPr>
              <a:t>:</a:t>
            </a:r>
            <a:endParaRPr lang="es-ES" sz="22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20000"/>
              </a:lnSpc>
              <a:spcAft>
                <a:spcPts val="0"/>
              </a:spcAft>
            </a:pPr>
            <a:r>
              <a:rPr lang="es-ES" sz="2200" dirty="0">
                <a:latin typeface="Calibri" panose="020F0502020204030204" pitchFamily="34" charset="0"/>
                <a:ea typeface="Calibri" panose="020F0502020204030204" pitchFamily="34" charset="0"/>
                <a:cs typeface="Times New Roman" panose="02020603050405020304" pitchFamily="18" charset="0"/>
              </a:rPr>
              <a:t>Para las 40.995 personas con un promedio de 64,4 años, que constituyen los participantes de 9 ECA </a:t>
            </a:r>
            <a:r>
              <a:rPr lang="es-ES" sz="2200" dirty="0">
                <a:solidFill>
                  <a:srgbClr val="0070C0"/>
                </a:solidFill>
                <a:latin typeface="Calibri" panose="020F0502020204030204" pitchFamily="34" charset="0"/>
                <a:ea typeface="Calibri" panose="020F0502020204030204" pitchFamily="34" charset="0"/>
                <a:cs typeface="Times New Roman" panose="02020603050405020304" pitchFamily="18" charset="0"/>
              </a:rPr>
              <a:t>(10-13,17-19,21,25,26)</a:t>
            </a:r>
            <a:r>
              <a:rPr lang="es-ES_tradnl" sz="2200" dirty="0">
                <a:latin typeface="Calibri" panose="020F0502020204030204" pitchFamily="34" charset="0"/>
                <a:ea typeface="Calibri" panose="020F0502020204030204" pitchFamily="34" charset="0"/>
                <a:cs typeface="Times New Roman" panose="02020603050405020304" pitchFamily="18" charset="0"/>
              </a:rPr>
              <a:t>, con </a:t>
            </a:r>
            <a:r>
              <a:rPr lang="es-ES_tradnl" sz="2200" i="1" dirty="0">
                <a:latin typeface="Calibri" panose="020F0502020204030204" pitchFamily="34" charset="0"/>
                <a:ea typeface="Calibri" panose="020F0502020204030204" pitchFamily="34" charset="0"/>
                <a:cs typeface="Times New Roman" panose="02020603050405020304" pitchFamily="18" charset="0"/>
              </a:rPr>
              <a:t>I</a:t>
            </a:r>
            <a:r>
              <a:rPr lang="es-ES_tradnl" sz="2200" i="1" baseline="30000" dirty="0">
                <a:latin typeface="Calibri" panose="020F0502020204030204" pitchFamily="34" charset="0"/>
                <a:ea typeface="Calibri" panose="020F0502020204030204" pitchFamily="34" charset="0"/>
                <a:cs typeface="Times New Roman" panose="02020603050405020304" pitchFamily="18" charset="0"/>
              </a:rPr>
              <a:t>2</a:t>
            </a:r>
            <a:r>
              <a:rPr lang="es-ES_tradnl" sz="2200" i="1" dirty="0">
                <a:latin typeface="Calibri" panose="020F0502020204030204" pitchFamily="34" charset="0"/>
                <a:ea typeface="Calibri" panose="020F0502020204030204" pitchFamily="34" charset="0"/>
                <a:cs typeface="Times New Roman" panose="02020603050405020304" pitchFamily="18" charset="0"/>
              </a:rPr>
              <a:t> </a:t>
            </a:r>
            <a:r>
              <a:rPr lang="es-ES_tradnl" sz="2200" dirty="0">
                <a:latin typeface="Calibri" panose="020F0502020204030204" pitchFamily="34" charset="0"/>
                <a:ea typeface="Calibri" panose="020F0502020204030204" pitchFamily="34" charset="0"/>
                <a:cs typeface="Times New Roman" panose="02020603050405020304" pitchFamily="18" charset="0"/>
              </a:rPr>
              <a:t>del 0% (heterogeneidad estadística baja), no se encontró una diferencia estadísticamente significativa entre el 0,29% por año en el grupo de control intensivo frente al 0,34% en el grupo de control convencional; RR 0,86 (0,72-1,02), NNT 2090 (1061 a -13472) por, equivalente a un NNT 596 (303 a -3841) en 3,5 años.</a:t>
            </a:r>
            <a:endParaRPr lang="es-ES" sz="2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0"/>
              </a:spcAft>
            </a:pPr>
            <a:r>
              <a:rPr lang="es-ES_tradnl" sz="2200" dirty="0">
                <a:latin typeface="Calibri" panose="020F0502020204030204" pitchFamily="34" charset="0"/>
                <a:ea typeface="Calibri" panose="020F0502020204030204" pitchFamily="34" charset="0"/>
                <a:cs typeface="Times New Roman" panose="02020603050405020304" pitchFamily="18" charset="0"/>
              </a:rPr>
              <a:t>	La validez de la evidencia para el resultado combinado de esta variable, según el sistema GRADE, es Moderada, que no se rebaja en función del Intervalo de Predicción obtenido, RR 0,86 (0,69-1,06).</a:t>
            </a:r>
            <a:r>
              <a:rPr lang="es-ES" sz="2200" b="1" dirty="0">
                <a:latin typeface="Calibri" panose="020F0502020204030204" pitchFamily="34" charset="0"/>
                <a:ea typeface="Calibri" panose="020F0502020204030204" pitchFamily="34" charset="0"/>
                <a:cs typeface="Times New Roman" panose="02020603050405020304" pitchFamily="18" charset="0"/>
              </a:rPr>
              <a:t> </a:t>
            </a:r>
          </a:p>
          <a:p>
            <a:pPr algn="just">
              <a:lnSpc>
                <a:spcPct val="120000"/>
              </a:lnSpc>
              <a:spcAft>
                <a:spcPts val="0"/>
              </a:spcAft>
            </a:pPr>
            <a:r>
              <a:rPr lang="es-ES" sz="2200" b="1" dirty="0">
                <a:latin typeface="Calibri" panose="020F0502020204030204" pitchFamily="34" charset="0"/>
                <a:ea typeface="Calibri" panose="020F0502020204030204" pitchFamily="34" charset="0"/>
                <a:cs typeface="Times New Roman" panose="02020603050405020304" pitchFamily="18" charset="0"/>
              </a:rPr>
              <a:t>Incidencia de Enfermedad renal terminal </a:t>
            </a:r>
            <a:r>
              <a:rPr lang="es-ES" sz="2200" b="1" dirty="0">
                <a:solidFill>
                  <a:srgbClr val="993300"/>
                </a:solidFill>
                <a:latin typeface="Calibri" panose="020F0502020204030204" pitchFamily="34" charset="0"/>
                <a:ea typeface="Calibri" panose="020F0502020204030204" pitchFamily="34" charset="0"/>
                <a:cs typeface="Times New Roman" panose="02020603050405020304" pitchFamily="18" charset="0"/>
              </a:rPr>
              <a:t>(tabla 9)</a:t>
            </a:r>
            <a:r>
              <a:rPr lang="es-ES" sz="2200" b="1" dirty="0">
                <a:latin typeface="Calibri" panose="020F0502020204030204" pitchFamily="34" charset="0"/>
                <a:ea typeface="Calibri" panose="020F0502020204030204" pitchFamily="34" charset="0"/>
                <a:cs typeface="Times New Roman" panose="02020603050405020304" pitchFamily="18" charset="0"/>
              </a:rPr>
              <a:t>:</a:t>
            </a:r>
            <a:endParaRPr lang="es-ES" sz="22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20000"/>
              </a:lnSpc>
              <a:spcAft>
                <a:spcPts val="0"/>
              </a:spcAft>
            </a:pPr>
            <a:r>
              <a:rPr lang="es-ES" sz="2200" dirty="0">
                <a:latin typeface="Calibri" panose="020F0502020204030204" pitchFamily="34" charset="0"/>
                <a:ea typeface="Calibri" panose="020F0502020204030204" pitchFamily="34" charset="0"/>
                <a:cs typeface="Times New Roman" panose="02020603050405020304" pitchFamily="18" charset="0"/>
              </a:rPr>
              <a:t>Para las 51.390 personas con un promedio de 64,9 años, que constituyen los participantes de 5 ECA </a:t>
            </a:r>
            <a:r>
              <a:rPr lang="es-ES" sz="2200" dirty="0">
                <a:solidFill>
                  <a:srgbClr val="0070C0"/>
                </a:solidFill>
                <a:latin typeface="Calibri" panose="020F0502020204030204" pitchFamily="34" charset="0"/>
                <a:ea typeface="Calibri" panose="020F0502020204030204" pitchFamily="34" charset="0"/>
                <a:cs typeface="Times New Roman" panose="02020603050405020304" pitchFamily="18" charset="0"/>
              </a:rPr>
              <a:t>(9,14,15,19,25)</a:t>
            </a:r>
            <a:r>
              <a:rPr lang="es-ES_tradnl" sz="2200" dirty="0">
                <a:latin typeface="Calibri" panose="020F0502020204030204" pitchFamily="34" charset="0"/>
                <a:ea typeface="Calibri" panose="020F0502020204030204" pitchFamily="34" charset="0"/>
                <a:cs typeface="Times New Roman" panose="02020603050405020304" pitchFamily="18" charset="0"/>
              </a:rPr>
              <a:t>, con </a:t>
            </a:r>
            <a:r>
              <a:rPr lang="es-ES_tradnl" sz="2200" i="1" dirty="0">
                <a:latin typeface="Calibri" panose="020F0502020204030204" pitchFamily="34" charset="0"/>
                <a:ea typeface="Calibri" panose="020F0502020204030204" pitchFamily="34" charset="0"/>
                <a:cs typeface="Times New Roman" panose="02020603050405020304" pitchFamily="18" charset="0"/>
              </a:rPr>
              <a:t>I</a:t>
            </a:r>
            <a:r>
              <a:rPr lang="es-ES_tradnl" sz="2200" i="1" baseline="30000" dirty="0">
                <a:latin typeface="Calibri" panose="020F0502020204030204" pitchFamily="34" charset="0"/>
                <a:ea typeface="Calibri" panose="020F0502020204030204" pitchFamily="34" charset="0"/>
                <a:cs typeface="Times New Roman" panose="02020603050405020304" pitchFamily="18" charset="0"/>
              </a:rPr>
              <a:t>2</a:t>
            </a:r>
            <a:r>
              <a:rPr lang="es-ES_tradnl" sz="2200" i="1" dirty="0">
                <a:latin typeface="Calibri" panose="020F0502020204030204" pitchFamily="34" charset="0"/>
                <a:ea typeface="Calibri" panose="020F0502020204030204" pitchFamily="34" charset="0"/>
                <a:cs typeface="Times New Roman" panose="02020603050405020304" pitchFamily="18" charset="0"/>
              </a:rPr>
              <a:t> </a:t>
            </a:r>
            <a:r>
              <a:rPr lang="es-ES_tradnl" sz="2200" dirty="0">
                <a:latin typeface="Calibri" panose="020F0502020204030204" pitchFamily="34" charset="0"/>
                <a:ea typeface="Calibri" panose="020F0502020204030204" pitchFamily="34" charset="0"/>
                <a:cs typeface="Times New Roman" panose="02020603050405020304" pitchFamily="18" charset="0"/>
              </a:rPr>
              <a:t>del 85% (heterogeneidad estadística muy alta), no se encontró una diferencia estadísticamente significativa entre el 1,98% por año en el grupo de control intensivo frente al 1,70% en el grupo de control convencional; RR 1,16 (0,83-1,63), NNT -360 (340 a -93) por año, equivalente a un NNT-94 (89 a -24) en 3,8 años.</a:t>
            </a:r>
            <a:endParaRPr lang="es-ES" sz="22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20000"/>
              </a:lnSpc>
              <a:spcAft>
                <a:spcPts val="0"/>
              </a:spcAft>
            </a:pPr>
            <a:r>
              <a:rPr lang="es-ES_tradnl" sz="2200" dirty="0">
                <a:latin typeface="Calibri" panose="020F0502020204030204" pitchFamily="34" charset="0"/>
                <a:ea typeface="Calibri" panose="020F0502020204030204" pitchFamily="34" charset="0"/>
                <a:cs typeface="Times New Roman" panose="02020603050405020304" pitchFamily="18" charset="0"/>
              </a:rPr>
              <a:t>La validez de la evidencia para el resultado combinado de esta variable, según el sistema GRADE, es Moderada, que, aparte de rebajarse ligeramente en función del Intervalo de Predicción obtenido, RR 1,16 (0,41-3,30), no podría invocarse como resultado combinado por el muy alto índice de heterogeneidad estadística.</a:t>
            </a:r>
            <a:endParaRPr lang="es-ES" sz="22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10000"/>
              </a:lnSpc>
              <a:spcAft>
                <a:spcPts val="0"/>
              </a:spcAft>
            </a:pPr>
            <a:endParaRPr lang="es-ES"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endParaRPr lang="es-ES" sz="2000" dirty="0">
              <a:latin typeface="Arial" panose="020B0604020202020204" pitchFamily="34" charset="0"/>
              <a:ea typeface="Times New Roman" panose="02020603050405020304" pitchFamily="18" charset="0"/>
              <a:cs typeface="Times New Roman" panose="02020603050405020304" pitchFamily="18" charset="0"/>
            </a:endParaRPr>
          </a:p>
          <a:p>
            <a:pPr algn="just"/>
            <a:endParaRPr lang="es-ES" dirty="0"/>
          </a:p>
        </p:txBody>
      </p:sp>
    </p:spTree>
    <p:extLst>
      <p:ext uri="{BB962C8B-B14F-4D97-AF65-F5344CB8AC3E}">
        <p14:creationId xmlns:p14="http://schemas.microsoft.com/office/powerpoint/2010/main" val="24345304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815008" y="540784"/>
            <a:ext cx="10561983" cy="6111807"/>
          </a:xfrm>
        </p:spPr>
        <p:txBody>
          <a:bodyPr>
            <a:normAutofit fontScale="92500"/>
          </a:bodyPr>
          <a:lstStyle/>
          <a:p>
            <a:pPr algn="just">
              <a:lnSpc>
                <a:spcPct val="100000"/>
              </a:lnSpc>
              <a:spcAft>
                <a:spcPts val="0"/>
              </a:spcAft>
            </a:pPr>
            <a:r>
              <a:rPr lang="es-ES_tradnl" sz="2200" b="1" dirty="0">
                <a:latin typeface="Calibri" panose="020F0502020204030204" pitchFamily="34" charset="0"/>
                <a:ea typeface="Calibri" panose="020F0502020204030204" pitchFamily="34" charset="0"/>
                <a:cs typeface="Times New Roman" panose="02020603050405020304" pitchFamily="18" charset="0"/>
              </a:rPr>
              <a:t>Efectos adversos graves o que motivan hospitalización, atribuibles al tratamiento </a:t>
            </a:r>
            <a:r>
              <a:rPr lang="es-ES" sz="2200" b="1" dirty="0">
                <a:solidFill>
                  <a:srgbClr val="993300"/>
                </a:solidFill>
                <a:latin typeface="Calibri" panose="020F0502020204030204" pitchFamily="34" charset="0"/>
                <a:ea typeface="Calibri" panose="020F0502020204030204" pitchFamily="34" charset="0"/>
                <a:cs typeface="Times New Roman" panose="02020603050405020304" pitchFamily="18" charset="0"/>
              </a:rPr>
              <a:t>(tabla 10)</a:t>
            </a:r>
            <a:r>
              <a:rPr lang="es-ES" sz="2200" b="1" dirty="0">
                <a:latin typeface="Calibri" panose="020F0502020204030204" pitchFamily="34" charset="0"/>
                <a:ea typeface="Calibri" panose="020F0502020204030204" pitchFamily="34" charset="0"/>
                <a:cs typeface="Times New Roman" panose="02020603050405020304" pitchFamily="18" charset="0"/>
              </a:rPr>
              <a:t>:</a:t>
            </a:r>
            <a:endParaRPr lang="es-ES" sz="22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0000"/>
              </a:lnSpc>
              <a:spcAft>
                <a:spcPts val="0"/>
              </a:spcAft>
            </a:pPr>
            <a:r>
              <a:rPr lang="es-ES_tradnl" sz="2200" dirty="0">
                <a:latin typeface="Calibri" panose="020F0502020204030204" pitchFamily="34" charset="0"/>
                <a:ea typeface="Calibri" panose="020F0502020204030204" pitchFamily="34" charset="0"/>
                <a:cs typeface="Times New Roman" panose="02020603050405020304" pitchFamily="18" charset="0"/>
              </a:rPr>
              <a:t>Sólo tres estudios informan </a:t>
            </a:r>
            <a:r>
              <a:rPr lang="es-ES_tradnl" sz="2200" dirty="0">
                <a:solidFill>
                  <a:srgbClr val="0070C0"/>
                </a:solidFill>
                <a:latin typeface="Calibri" panose="020F0502020204030204" pitchFamily="34" charset="0"/>
                <a:ea typeface="Calibri" panose="020F0502020204030204" pitchFamily="34" charset="0"/>
                <a:cs typeface="Times New Roman" panose="02020603050405020304" pitchFamily="18" charset="0"/>
              </a:rPr>
              <a:t>(</a:t>
            </a:r>
            <a:r>
              <a:rPr lang="es-ES" sz="2200" dirty="0">
                <a:solidFill>
                  <a:srgbClr val="0070C0"/>
                </a:solidFill>
                <a:latin typeface="Calibri" panose="020F0502020204030204" pitchFamily="34" charset="0"/>
                <a:ea typeface="Times New Roman" panose="02020603050405020304" pitchFamily="18" charset="0"/>
                <a:cs typeface="Calibri" panose="020F0502020204030204" pitchFamily="34" charset="0"/>
              </a:rPr>
              <a:t>19,20,25</a:t>
            </a:r>
            <a:r>
              <a:rPr lang="es-ES_tradnl" sz="2200" dirty="0">
                <a:solidFill>
                  <a:srgbClr val="0070C0"/>
                </a:solidFill>
                <a:latin typeface="Calibri" panose="020F0502020204030204" pitchFamily="34" charset="0"/>
                <a:ea typeface="Calibri" panose="020F0502020204030204" pitchFamily="34" charset="0"/>
                <a:cs typeface="Times New Roman" panose="02020603050405020304" pitchFamily="18" charset="0"/>
              </a:rPr>
              <a:t>)</a:t>
            </a:r>
            <a:r>
              <a:rPr lang="es-ES_tradnl" sz="2200" dirty="0">
                <a:latin typeface="Calibri" panose="020F0502020204030204" pitchFamily="34" charset="0"/>
                <a:ea typeface="Calibri" panose="020F0502020204030204" pitchFamily="34" charset="0"/>
                <a:cs typeface="Times New Roman" panose="02020603050405020304" pitchFamily="18" charset="0"/>
              </a:rPr>
              <a:t>, con diferencia significativa en contra del tratamiento intensivo; RR 1,79 (1,27-2,54), </a:t>
            </a:r>
            <a:r>
              <a:rPr lang="es-ES" sz="2200" dirty="0">
                <a:solidFill>
                  <a:srgbClr val="FF0000"/>
                </a:solidFill>
                <a:highlight>
                  <a:srgbClr val="FFFF00"/>
                </a:highlight>
                <a:latin typeface="Calibri" panose="020F0502020204030204" pitchFamily="34" charset="0"/>
                <a:ea typeface="Calibri" panose="020F0502020204030204" pitchFamily="34" charset="0"/>
                <a:cs typeface="Times New Roman" panose="02020603050405020304" pitchFamily="18" charset="0"/>
              </a:rPr>
              <a:t>NNT -182 (-540 a -94) por año</a:t>
            </a:r>
            <a:r>
              <a:rPr lang="es-ES_tradnl" sz="2200" dirty="0">
                <a:latin typeface="Calibri" panose="020F0502020204030204" pitchFamily="34" charset="0"/>
                <a:ea typeface="Calibri" panose="020F0502020204030204" pitchFamily="34" charset="0"/>
                <a:cs typeface="Times New Roman" panose="02020603050405020304" pitchFamily="18" charset="0"/>
              </a:rPr>
              <a:t>, equivalente a un </a:t>
            </a:r>
            <a:r>
              <a:rPr lang="es-ES" sz="2200" dirty="0">
                <a:solidFill>
                  <a:srgbClr val="FF0000"/>
                </a:solidFill>
                <a:highlight>
                  <a:srgbClr val="FFFF00"/>
                </a:highlight>
                <a:latin typeface="Calibri" panose="020F0502020204030204" pitchFamily="34" charset="0"/>
                <a:ea typeface="Calibri" panose="020F0502020204030204" pitchFamily="34" charset="0"/>
                <a:cs typeface="Times New Roman" panose="02020603050405020304" pitchFamily="18" charset="0"/>
              </a:rPr>
              <a:t>NNT -50 (-149 a -26) en 3,6 años</a:t>
            </a:r>
            <a:r>
              <a:rPr lang="es-ES_tradnl" sz="2200" dirty="0">
                <a:latin typeface="Calibri" panose="020F0502020204030204" pitchFamily="34" charset="0"/>
                <a:ea typeface="Calibri" panose="020F0502020204030204" pitchFamily="34" charset="0"/>
                <a:cs typeface="Times New Roman" panose="02020603050405020304" pitchFamily="18" charset="0"/>
              </a:rPr>
              <a:t>. </a:t>
            </a:r>
            <a:endParaRPr lang="es-ES" sz="22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0000"/>
              </a:lnSpc>
              <a:spcAft>
                <a:spcPts val="0"/>
              </a:spcAft>
            </a:pPr>
            <a:r>
              <a:rPr lang="es-ES_tradnl" sz="2200" dirty="0">
                <a:latin typeface="Calibri" panose="020F0502020204030204" pitchFamily="34" charset="0"/>
                <a:ea typeface="Calibri" panose="020F0502020204030204" pitchFamily="34" charset="0"/>
                <a:cs typeface="Times New Roman" panose="02020603050405020304" pitchFamily="18" charset="0"/>
              </a:rPr>
              <a:t>El bajo número de estudios que informan de estos efectos adversos, la recogida de datos como efectos adversos, además del alto índice de heterogeneidad (74%), junto al intervalo de Predicción nos arroja un RR 1,79 (0,05-58,96), nos lleva a estimar una validez de la evidencia Baja. </a:t>
            </a:r>
            <a:endParaRPr lang="es-ES" sz="2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_tradnl" sz="2200" b="1" dirty="0">
                <a:latin typeface="Calibri" panose="020F0502020204030204" pitchFamily="34" charset="0"/>
                <a:ea typeface="Calibri" panose="020F0502020204030204" pitchFamily="34" charset="0"/>
                <a:cs typeface="Times New Roman" panose="02020603050405020304" pitchFamily="18" charset="0"/>
              </a:rPr>
              <a:t> </a:t>
            </a:r>
            <a:endParaRPr lang="es-ES" sz="2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_tradnl" sz="2200" b="1" dirty="0">
                <a:latin typeface="Calibri" panose="020F0502020204030204" pitchFamily="34" charset="0"/>
                <a:ea typeface="Calibri" panose="020F0502020204030204" pitchFamily="34" charset="0"/>
                <a:cs typeface="Times New Roman" panose="02020603050405020304" pitchFamily="18" charset="0"/>
              </a:rPr>
              <a:t>Hipotensión grave o que motiva hospitalización, atribuible al tratamiento </a:t>
            </a:r>
            <a:r>
              <a:rPr lang="es-ES" sz="2200" b="1" dirty="0">
                <a:solidFill>
                  <a:srgbClr val="993300"/>
                </a:solidFill>
                <a:latin typeface="Calibri" panose="020F0502020204030204" pitchFamily="34" charset="0"/>
                <a:ea typeface="Calibri" panose="020F0502020204030204" pitchFamily="34" charset="0"/>
                <a:cs typeface="Times New Roman" panose="02020603050405020304" pitchFamily="18" charset="0"/>
              </a:rPr>
              <a:t>(tabla 11)</a:t>
            </a:r>
            <a:r>
              <a:rPr lang="es-ES" sz="2200" b="1" dirty="0">
                <a:latin typeface="Calibri" panose="020F0502020204030204" pitchFamily="34" charset="0"/>
                <a:ea typeface="Calibri" panose="020F0502020204030204" pitchFamily="34" charset="0"/>
                <a:cs typeface="Times New Roman" panose="02020603050405020304" pitchFamily="18" charset="0"/>
              </a:rPr>
              <a:t>:</a:t>
            </a:r>
            <a:endParaRPr lang="es-ES" sz="22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0000"/>
              </a:lnSpc>
              <a:spcAft>
                <a:spcPts val="0"/>
              </a:spcAft>
            </a:pPr>
            <a:r>
              <a:rPr lang="es-ES_tradnl" sz="2200" dirty="0">
                <a:latin typeface="Calibri" panose="020F0502020204030204" pitchFamily="34" charset="0"/>
                <a:ea typeface="Calibri" panose="020F0502020204030204" pitchFamily="34" charset="0"/>
                <a:cs typeface="Times New Roman" panose="02020603050405020304" pitchFamily="18" charset="0"/>
              </a:rPr>
              <a:t>Sólo tres estudios informan </a:t>
            </a:r>
            <a:r>
              <a:rPr lang="es-ES_tradnl" sz="2200" dirty="0">
                <a:solidFill>
                  <a:srgbClr val="0070C0"/>
                </a:solidFill>
                <a:latin typeface="Calibri" panose="020F0502020204030204" pitchFamily="34" charset="0"/>
                <a:ea typeface="Calibri" panose="020F0502020204030204" pitchFamily="34" charset="0"/>
                <a:cs typeface="Times New Roman" panose="02020603050405020304" pitchFamily="18" charset="0"/>
              </a:rPr>
              <a:t>(</a:t>
            </a:r>
            <a:r>
              <a:rPr lang="es-ES" sz="2200" dirty="0">
                <a:solidFill>
                  <a:srgbClr val="0070C0"/>
                </a:solidFill>
                <a:latin typeface="Calibri" panose="020F0502020204030204" pitchFamily="34" charset="0"/>
                <a:ea typeface="Times New Roman" panose="02020603050405020304" pitchFamily="18" charset="0"/>
                <a:cs typeface="Calibri" panose="020F0502020204030204" pitchFamily="34" charset="0"/>
              </a:rPr>
              <a:t>19,24,25</a:t>
            </a:r>
            <a:r>
              <a:rPr lang="es-ES_tradnl" sz="2200" dirty="0">
                <a:solidFill>
                  <a:srgbClr val="0070C0"/>
                </a:solidFill>
                <a:latin typeface="Calibri" panose="020F0502020204030204" pitchFamily="34" charset="0"/>
                <a:ea typeface="Calibri" panose="020F0502020204030204" pitchFamily="34" charset="0"/>
                <a:cs typeface="Times New Roman" panose="02020603050405020304" pitchFamily="18" charset="0"/>
              </a:rPr>
              <a:t>)</a:t>
            </a:r>
            <a:r>
              <a:rPr lang="es-ES_tradnl" sz="2200" dirty="0">
                <a:latin typeface="Calibri" panose="020F0502020204030204" pitchFamily="34" charset="0"/>
                <a:ea typeface="Calibri" panose="020F0502020204030204" pitchFamily="34" charset="0"/>
                <a:cs typeface="Times New Roman" panose="02020603050405020304" pitchFamily="18" charset="0"/>
              </a:rPr>
              <a:t>, con diferencia significativa en contra del tratamiento intensivo; RR 2,00 (1,04-3,85), </a:t>
            </a:r>
            <a:r>
              <a:rPr lang="es-ES" sz="2200" dirty="0">
                <a:solidFill>
                  <a:srgbClr val="FF0000"/>
                </a:solidFill>
                <a:highlight>
                  <a:srgbClr val="FFFF00"/>
                </a:highlight>
                <a:latin typeface="Calibri" panose="020F0502020204030204" pitchFamily="34" charset="0"/>
                <a:ea typeface="Calibri" panose="020F0502020204030204" pitchFamily="34" charset="0"/>
                <a:cs typeface="Times New Roman" panose="02020603050405020304" pitchFamily="18" charset="0"/>
              </a:rPr>
              <a:t>NNT -390 (-10155 a -137) por año</a:t>
            </a:r>
            <a:r>
              <a:rPr lang="es-ES_tradnl" sz="2200" dirty="0">
                <a:latin typeface="Calibri" panose="020F0502020204030204" pitchFamily="34" charset="0"/>
                <a:ea typeface="Calibri" panose="020F0502020204030204" pitchFamily="34" charset="0"/>
                <a:cs typeface="Times New Roman" panose="02020603050405020304" pitchFamily="18" charset="0"/>
              </a:rPr>
              <a:t>, equivalente a un </a:t>
            </a:r>
            <a:r>
              <a:rPr lang="es-ES" sz="2200" dirty="0">
                <a:solidFill>
                  <a:srgbClr val="FF0000"/>
                </a:solidFill>
                <a:highlight>
                  <a:srgbClr val="FFFF00"/>
                </a:highlight>
                <a:latin typeface="Calibri" panose="020F0502020204030204" pitchFamily="34" charset="0"/>
                <a:ea typeface="Calibri" panose="020F0502020204030204" pitchFamily="34" charset="0"/>
                <a:cs typeface="Times New Roman" panose="02020603050405020304" pitchFamily="18" charset="0"/>
              </a:rPr>
              <a:t>NNT-104 (-2718 a -37) en 3,6 años</a:t>
            </a:r>
            <a:r>
              <a:rPr lang="es-ES_tradnl" sz="2200" dirty="0">
                <a:latin typeface="Calibri" panose="020F0502020204030204" pitchFamily="34" charset="0"/>
                <a:ea typeface="Calibri" panose="020F0502020204030204" pitchFamily="34" charset="0"/>
                <a:cs typeface="Times New Roman" panose="02020603050405020304" pitchFamily="18" charset="0"/>
              </a:rPr>
              <a:t>.</a:t>
            </a:r>
            <a:endParaRPr lang="es-ES" sz="2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pPr>
            <a:r>
              <a:rPr lang="es-ES_tradnl" sz="2200" dirty="0">
                <a:latin typeface="Calibri" panose="020F0502020204030204" pitchFamily="34" charset="0"/>
                <a:ea typeface="Calibri" panose="020F0502020204030204" pitchFamily="34" charset="0"/>
                <a:cs typeface="Times New Roman" panose="02020603050405020304" pitchFamily="18" charset="0"/>
              </a:rPr>
              <a:t>         El bajo número de estudios que informan de estos efectos adversos, la recogida de datos como efectos adversos, además del alto índice de heterogeneidad (64%), junto al intervalo de Predicción nos arroja un RR 2,00 (0,01-639), nos lleva a estimar una validez de la evidencia Baja.</a:t>
            </a:r>
            <a:endParaRPr lang="es-ES" sz="22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endParaRPr lang="es-ES" sz="2000" dirty="0">
              <a:latin typeface="Arial" panose="020B0604020202020204" pitchFamily="34" charset="0"/>
              <a:ea typeface="Times New Roman" panose="02020603050405020304" pitchFamily="18" charset="0"/>
              <a:cs typeface="Times New Roman" panose="02020603050405020304" pitchFamily="18" charset="0"/>
            </a:endParaRPr>
          </a:p>
          <a:p>
            <a:pPr algn="just"/>
            <a:endParaRPr lang="es-ES" dirty="0"/>
          </a:p>
        </p:txBody>
      </p:sp>
    </p:spTree>
    <p:extLst>
      <p:ext uri="{BB962C8B-B14F-4D97-AF65-F5344CB8AC3E}">
        <p14:creationId xmlns:p14="http://schemas.microsoft.com/office/powerpoint/2010/main" val="14107701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a:extLst>
              <a:ext uri="{FF2B5EF4-FFF2-40B4-BE49-F238E27FC236}">
                <a16:creationId xmlns:a16="http://schemas.microsoft.com/office/drawing/2014/main" id="{095B97FB-EEDF-4F44-93B7-98AEDE1CDB10}"/>
              </a:ext>
            </a:extLst>
          </p:cNvPr>
          <p:cNvPicPr>
            <a:picLocks noGrp="1" noChangeAspect="1"/>
          </p:cNvPicPr>
          <p:nvPr>
            <p:ph idx="1"/>
          </p:nvPr>
        </p:nvPicPr>
        <p:blipFill>
          <a:blip r:embed="rId2"/>
          <a:stretch>
            <a:fillRect/>
          </a:stretch>
        </p:blipFill>
        <p:spPr>
          <a:xfrm>
            <a:off x="305902" y="171824"/>
            <a:ext cx="11263246" cy="6514352"/>
          </a:xfrm>
          <a:prstGeom prst="rect">
            <a:avLst/>
          </a:prstGeom>
        </p:spPr>
      </p:pic>
    </p:spTree>
    <p:extLst>
      <p:ext uri="{BB962C8B-B14F-4D97-AF65-F5344CB8AC3E}">
        <p14:creationId xmlns:p14="http://schemas.microsoft.com/office/powerpoint/2010/main" val="19356449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a:extLst>
              <a:ext uri="{FF2B5EF4-FFF2-40B4-BE49-F238E27FC236}">
                <a16:creationId xmlns:a16="http://schemas.microsoft.com/office/drawing/2014/main" id="{B67F03C2-E592-4F5D-8D2B-2A9F25B29631}"/>
              </a:ext>
            </a:extLst>
          </p:cNvPr>
          <p:cNvPicPr>
            <a:picLocks noGrp="1" noChangeAspect="1"/>
          </p:cNvPicPr>
          <p:nvPr>
            <p:ph idx="1"/>
          </p:nvPr>
        </p:nvPicPr>
        <p:blipFill>
          <a:blip r:embed="rId2"/>
          <a:stretch>
            <a:fillRect/>
          </a:stretch>
        </p:blipFill>
        <p:spPr>
          <a:xfrm>
            <a:off x="65140" y="275121"/>
            <a:ext cx="11994337" cy="6231696"/>
          </a:xfrm>
          <a:prstGeom prst="rect">
            <a:avLst/>
          </a:prstGeom>
        </p:spPr>
      </p:pic>
    </p:spTree>
    <p:extLst>
      <p:ext uri="{BB962C8B-B14F-4D97-AF65-F5344CB8AC3E}">
        <p14:creationId xmlns:p14="http://schemas.microsoft.com/office/powerpoint/2010/main" val="3398648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741949"/>
            <a:ext cx="10515600" cy="1325563"/>
          </a:xfrm>
        </p:spPr>
        <p:txBody>
          <a:bodyPr>
            <a:normAutofit fontScale="90000"/>
          </a:bodyPr>
          <a:lstStyle/>
          <a:p>
            <a:pPr>
              <a:spcAft>
                <a:spcPts val="0"/>
              </a:spcAft>
            </a:pPr>
            <a:r>
              <a:rPr lang="es-ES" sz="1600" dirty="0">
                <a:solidFill>
                  <a:srgbClr val="0000FF"/>
                </a:solidFill>
                <a:latin typeface="Calibri" panose="020F0502020204030204" pitchFamily="34" charset="0"/>
                <a:ea typeface="Times New Roman" panose="02020603050405020304" pitchFamily="18" charset="0"/>
                <a:cs typeface="Times New Roman" panose="02020603050405020304" pitchFamily="18" charset="0"/>
              </a:rPr>
              <a:t/>
            </a:r>
            <a:br>
              <a:rPr lang="es-ES" sz="1600" dirty="0">
                <a:solidFill>
                  <a:srgbClr val="0000FF"/>
                </a:solidFill>
                <a:latin typeface="Calibri" panose="020F0502020204030204" pitchFamily="34" charset="0"/>
                <a:ea typeface="Times New Roman" panose="02020603050405020304" pitchFamily="18" charset="0"/>
                <a:cs typeface="Times New Roman" panose="02020603050405020304" pitchFamily="18" charset="0"/>
              </a:rPr>
            </a:br>
            <a:r>
              <a:rPr lang="es-ES" dirty="0">
                <a:latin typeface="Arial" panose="020B0604020202020204" pitchFamily="34" charset="0"/>
                <a:ea typeface="Times New Roman" panose="02020603050405020304" pitchFamily="18" charset="0"/>
                <a:cs typeface="Times New Roman" panose="02020603050405020304" pitchFamily="18" charset="0"/>
              </a:rPr>
              <a:t/>
            </a:r>
            <a:br>
              <a:rPr lang="es-ES" dirty="0">
                <a:latin typeface="Arial" panose="020B0604020202020204" pitchFamily="34" charset="0"/>
                <a:ea typeface="Times New Roman" panose="02020603050405020304" pitchFamily="18" charset="0"/>
                <a:cs typeface="Times New Roman" panose="02020603050405020304" pitchFamily="18" charset="0"/>
              </a:rPr>
            </a:br>
            <a:endParaRPr lang="es-ES" dirty="0"/>
          </a:p>
        </p:txBody>
      </p:sp>
      <p:sp>
        <p:nvSpPr>
          <p:cNvPr id="3" name="Marcador de contenido 2"/>
          <p:cNvSpPr>
            <a:spLocks noGrp="1"/>
          </p:cNvSpPr>
          <p:nvPr>
            <p:ph idx="1"/>
          </p:nvPr>
        </p:nvSpPr>
        <p:spPr>
          <a:xfrm>
            <a:off x="818866" y="741949"/>
            <a:ext cx="10428423" cy="4704137"/>
          </a:xfrm>
        </p:spPr>
        <p:txBody>
          <a:bodyPr>
            <a:normAutofit/>
          </a:bodyPr>
          <a:lstStyle/>
          <a:p>
            <a:pPr marL="0" indent="0" algn="just">
              <a:lnSpc>
                <a:spcPct val="110000"/>
              </a:lnSpc>
              <a:spcAft>
                <a:spcPts val="0"/>
              </a:spcAft>
              <a:buNone/>
            </a:pPr>
            <a:r>
              <a:rPr lang="es-ES" sz="2200" b="1" i="1" dirty="0">
                <a:solidFill>
                  <a:srgbClr val="990099"/>
                </a:solidFill>
                <a:effectLst/>
                <a:latin typeface="Calibri" panose="020F0502020204030204" pitchFamily="34" charset="0"/>
                <a:ea typeface="Times New Roman" panose="02020603050405020304" pitchFamily="18" charset="0"/>
                <a:cs typeface="Times New Roman" panose="02020603050405020304" pitchFamily="18" charset="0"/>
              </a:rPr>
              <a:t>I. INTRODUCCIÓN.</a:t>
            </a:r>
            <a:endParaRPr lang="es-ES" sz="22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lgn="just">
              <a:lnSpc>
                <a:spcPct val="110000"/>
              </a:lnSpc>
              <a:spcAft>
                <a:spcPts val="0"/>
              </a:spcAft>
              <a:buNone/>
            </a:pPr>
            <a:r>
              <a:rPr lang="es-ES" sz="2200" dirty="0">
                <a:latin typeface="Calibri" panose="020F0502020204030204" pitchFamily="34" charset="0"/>
                <a:ea typeface="Times New Roman" panose="02020603050405020304" pitchFamily="18" charset="0"/>
                <a:cs typeface="Times New Roman" panose="02020603050405020304" pitchFamily="18" charset="0"/>
              </a:rPr>
              <a:t>	</a:t>
            </a:r>
            <a:r>
              <a:rPr lang="es-ES" sz="2000" dirty="0">
                <a:solidFill>
                  <a:srgbClr val="0000FF"/>
                </a:solidFill>
                <a:latin typeface="Calibri" panose="020F0502020204030204" pitchFamily="34" charset="0"/>
                <a:ea typeface="Times New Roman" panose="02020603050405020304" pitchFamily="18" charset="0"/>
                <a:cs typeface="Times New Roman" panose="02020603050405020304" pitchFamily="18" charset="0"/>
              </a:rPr>
              <a:t>La publicación del estudio SPRINT a finales del 2015 reavivó el interés </a:t>
            </a:r>
            <a:r>
              <a:rPr lang="es-ES" sz="2000" dirty="0">
                <a:latin typeface="Calibri" panose="020F0502020204030204" pitchFamily="34" charset="0"/>
                <a:ea typeface="Times New Roman" panose="02020603050405020304" pitchFamily="18" charset="0"/>
                <a:cs typeface="Times New Roman" panose="02020603050405020304" pitchFamily="18" charset="0"/>
              </a:rPr>
              <a:t>del sector de la comunidad biomédica con una mayor propensión a tratar con fármacos la presión arterial intensivamente frente al tratamiento convencional. </a:t>
            </a:r>
            <a:r>
              <a:rPr lang="es-ES" sz="2000" dirty="0">
                <a:solidFill>
                  <a:srgbClr val="00B0F0"/>
                </a:solidFill>
                <a:latin typeface="Calibri" panose="020F0502020204030204" pitchFamily="34" charset="0"/>
                <a:ea typeface="Times New Roman" panose="02020603050405020304" pitchFamily="18" charset="0"/>
                <a:cs typeface="Times New Roman" panose="02020603050405020304" pitchFamily="18" charset="0"/>
              </a:rPr>
              <a:t>El diseño e implementación había sido similar a la del estudio ACCORD</a:t>
            </a:r>
            <a:r>
              <a:rPr lang="es-ES" sz="2000" dirty="0">
                <a:latin typeface="Calibri" panose="020F0502020204030204" pitchFamily="34" charset="0"/>
                <a:ea typeface="Times New Roman" panose="02020603050405020304" pitchFamily="18" charset="0"/>
                <a:cs typeface="Times New Roman" panose="02020603050405020304" pitchFamily="18" charset="0"/>
              </a:rPr>
              <a:t>, que, tras 4,7 años de seguimiento en pacientes con diabetes tipo 2, </a:t>
            </a:r>
            <a:r>
              <a:rPr lang="es-ES" sz="2000" dirty="0">
                <a:solidFill>
                  <a:srgbClr val="00B0F0"/>
                </a:solidFill>
                <a:latin typeface="Calibri" panose="020F0502020204030204" pitchFamily="34" charset="0"/>
                <a:ea typeface="Times New Roman" panose="02020603050405020304" pitchFamily="18" charset="0"/>
                <a:cs typeface="Times New Roman" panose="02020603050405020304" pitchFamily="18" charset="0"/>
              </a:rPr>
              <a:t>no había encontrado diferencias estadísticamente significativas</a:t>
            </a:r>
            <a:r>
              <a:rPr lang="es-ES" sz="2000" dirty="0">
                <a:latin typeface="Calibri" panose="020F0502020204030204" pitchFamily="34" charset="0"/>
                <a:ea typeface="Times New Roman" panose="02020603050405020304" pitchFamily="18" charset="0"/>
                <a:cs typeface="Times New Roman" panose="02020603050405020304" pitchFamily="18" charset="0"/>
              </a:rPr>
              <a:t> entre el control intensivo y el convencional en mortalidad y eventos cardiovasculares mayores.</a:t>
            </a:r>
          </a:p>
          <a:p>
            <a:pPr marL="0" indent="0" algn="just">
              <a:lnSpc>
                <a:spcPct val="110000"/>
              </a:lnSpc>
              <a:spcAft>
                <a:spcPts val="0"/>
              </a:spcAft>
              <a:buNone/>
            </a:pPr>
            <a:r>
              <a:rPr lang="es-ES" sz="2000" dirty="0">
                <a:latin typeface="Calibri" panose="020F0502020204030204" pitchFamily="34" charset="0"/>
                <a:ea typeface="Times New Roman" panose="02020603050405020304" pitchFamily="18" charset="0"/>
                <a:cs typeface="Times New Roman" panose="02020603050405020304" pitchFamily="18" charset="0"/>
              </a:rPr>
              <a:t>	</a:t>
            </a:r>
            <a:r>
              <a:rPr lang="es-ES" sz="2000" dirty="0">
                <a:solidFill>
                  <a:srgbClr val="996633"/>
                </a:solidFill>
                <a:latin typeface="Calibri" panose="020F0502020204030204" pitchFamily="34" charset="0"/>
                <a:ea typeface="Times New Roman" panose="02020603050405020304" pitchFamily="18" charset="0"/>
                <a:cs typeface="Times New Roman" panose="02020603050405020304" pitchFamily="18" charset="0"/>
              </a:rPr>
              <a:t>Pocas fechas antes </a:t>
            </a:r>
            <a:r>
              <a:rPr lang="es-ES" sz="2000" dirty="0" err="1">
                <a:solidFill>
                  <a:srgbClr val="996633"/>
                </a:solidFill>
                <a:latin typeface="Calibri" panose="020F0502020204030204" pitchFamily="34" charset="0"/>
                <a:ea typeface="Times New Roman" panose="02020603050405020304" pitchFamily="18" charset="0"/>
                <a:cs typeface="Times New Roman" panose="02020603050405020304" pitchFamily="18" charset="0"/>
              </a:rPr>
              <a:t>Xie</a:t>
            </a:r>
            <a:r>
              <a:rPr lang="es-ES" sz="2000" dirty="0">
                <a:solidFill>
                  <a:srgbClr val="996633"/>
                </a:solidFill>
                <a:latin typeface="Calibri" panose="020F0502020204030204" pitchFamily="34" charset="0"/>
                <a:ea typeface="Times New Roman" panose="02020603050405020304" pitchFamily="18" charset="0"/>
                <a:cs typeface="Times New Roman" panose="02020603050405020304" pitchFamily="18" charset="0"/>
              </a:rPr>
              <a:t> y col acababan de publicar una revisión sistemática </a:t>
            </a:r>
            <a:r>
              <a:rPr lang="es-ES" sz="2000" dirty="0">
                <a:latin typeface="Calibri" panose="020F0502020204030204" pitchFamily="34" charset="0"/>
                <a:ea typeface="Times New Roman" panose="02020603050405020304" pitchFamily="18" charset="0"/>
                <a:cs typeface="Times New Roman" panose="02020603050405020304" pitchFamily="18" charset="0"/>
              </a:rPr>
              <a:t>con diecinueve ensayos clínicos, </a:t>
            </a:r>
            <a:r>
              <a:rPr lang="es-ES" sz="2000" dirty="0">
                <a:solidFill>
                  <a:srgbClr val="996633"/>
                </a:solidFill>
                <a:latin typeface="Calibri" panose="020F0502020204030204" pitchFamily="34" charset="0"/>
                <a:ea typeface="Times New Roman" panose="02020603050405020304" pitchFamily="18" charset="0"/>
                <a:cs typeface="Times New Roman" panose="02020603050405020304" pitchFamily="18" charset="0"/>
              </a:rPr>
              <a:t>que no había podido incluir el estudio SPRINT</a:t>
            </a:r>
            <a:r>
              <a:rPr lang="es-ES" sz="2000" dirty="0">
                <a:latin typeface="Calibri" panose="020F0502020204030204" pitchFamily="34" charset="0"/>
                <a:ea typeface="Times New Roman" panose="02020603050405020304" pitchFamily="18" charset="0"/>
                <a:cs typeface="Times New Roman" panose="02020603050405020304" pitchFamily="18" charset="0"/>
              </a:rPr>
              <a:t>. Sin el SPRINT, muy resumidamente, los metaanálisis no mostraron diferencias estadísticamente significativas en mortalidad y eventos cardiovasculares entre varios grados de tratamiento más intensivo frente a menos intensivo de la presión arterial.</a:t>
            </a:r>
          </a:p>
          <a:p>
            <a:pPr marL="0" indent="0" algn="just">
              <a:lnSpc>
                <a:spcPct val="110000"/>
              </a:lnSpc>
              <a:spcAft>
                <a:spcPts val="0"/>
              </a:spcAft>
              <a:buNone/>
            </a:pPr>
            <a:endParaRPr lang="es-ES" sz="2000"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56093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a:extLst>
              <a:ext uri="{FF2B5EF4-FFF2-40B4-BE49-F238E27FC236}">
                <a16:creationId xmlns:a16="http://schemas.microsoft.com/office/drawing/2014/main" id="{FE8CAB82-131D-4ADB-BD32-E58ACE784646}"/>
              </a:ext>
            </a:extLst>
          </p:cNvPr>
          <p:cNvPicPr>
            <a:picLocks noGrp="1" noChangeAspect="1"/>
          </p:cNvPicPr>
          <p:nvPr>
            <p:ph idx="1"/>
          </p:nvPr>
        </p:nvPicPr>
        <p:blipFill>
          <a:blip r:embed="rId2"/>
          <a:stretch>
            <a:fillRect/>
          </a:stretch>
        </p:blipFill>
        <p:spPr>
          <a:xfrm>
            <a:off x="193756" y="526909"/>
            <a:ext cx="11804487" cy="5873888"/>
          </a:xfrm>
          <a:prstGeom prst="rect">
            <a:avLst/>
          </a:prstGeom>
        </p:spPr>
      </p:pic>
    </p:spTree>
    <p:extLst>
      <p:ext uri="{BB962C8B-B14F-4D97-AF65-F5344CB8AC3E}">
        <p14:creationId xmlns:p14="http://schemas.microsoft.com/office/powerpoint/2010/main" val="33859905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313896E6-344A-4F47-A9E8-AD347C4AF1B8}"/>
              </a:ext>
            </a:extLst>
          </p:cNvPr>
          <p:cNvPicPr>
            <a:picLocks noGrp="1" noChangeAspect="1"/>
          </p:cNvPicPr>
          <p:nvPr>
            <p:ph idx="1"/>
          </p:nvPr>
        </p:nvPicPr>
        <p:blipFill>
          <a:blip r:embed="rId2"/>
          <a:stretch>
            <a:fillRect/>
          </a:stretch>
        </p:blipFill>
        <p:spPr>
          <a:xfrm>
            <a:off x="260588" y="558316"/>
            <a:ext cx="11412339" cy="5802727"/>
          </a:xfrm>
          <a:prstGeom prst="rect">
            <a:avLst/>
          </a:prstGeom>
        </p:spPr>
      </p:pic>
    </p:spTree>
    <p:extLst>
      <p:ext uri="{BB962C8B-B14F-4D97-AF65-F5344CB8AC3E}">
        <p14:creationId xmlns:p14="http://schemas.microsoft.com/office/powerpoint/2010/main" val="32655553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a:extLst>
              <a:ext uri="{FF2B5EF4-FFF2-40B4-BE49-F238E27FC236}">
                <a16:creationId xmlns:a16="http://schemas.microsoft.com/office/drawing/2014/main" id="{85B1647B-95CF-47A9-98BE-4910D6923838}"/>
              </a:ext>
            </a:extLst>
          </p:cNvPr>
          <p:cNvPicPr>
            <a:picLocks noGrp="1" noChangeAspect="1"/>
          </p:cNvPicPr>
          <p:nvPr>
            <p:ph idx="1"/>
          </p:nvPr>
        </p:nvPicPr>
        <p:blipFill>
          <a:blip r:embed="rId2"/>
          <a:stretch>
            <a:fillRect/>
          </a:stretch>
        </p:blipFill>
        <p:spPr>
          <a:xfrm>
            <a:off x="246273" y="671064"/>
            <a:ext cx="11699453" cy="5279162"/>
          </a:xfrm>
          <a:prstGeom prst="rect">
            <a:avLst/>
          </a:prstGeom>
        </p:spPr>
      </p:pic>
    </p:spTree>
    <p:extLst>
      <p:ext uri="{BB962C8B-B14F-4D97-AF65-F5344CB8AC3E}">
        <p14:creationId xmlns:p14="http://schemas.microsoft.com/office/powerpoint/2010/main" val="1400870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2F2C80D4-E084-4DAD-9489-C74DB637AF5D}"/>
              </a:ext>
            </a:extLst>
          </p:cNvPr>
          <p:cNvPicPr>
            <a:picLocks noGrp="1" noChangeAspect="1"/>
          </p:cNvPicPr>
          <p:nvPr>
            <p:ph idx="1"/>
          </p:nvPr>
        </p:nvPicPr>
        <p:blipFill>
          <a:blip r:embed="rId2"/>
          <a:stretch>
            <a:fillRect/>
          </a:stretch>
        </p:blipFill>
        <p:spPr>
          <a:xfrm>
            <a:off x="275078" y="543992"/>
            <a:ext cx="11641844" cy="4028008"/>
          </a:xfrm>
          <a:prstGeom prst="rect">
            <a:avLst/>
          </a:prstGeom>
        </p:spPr>
      </p:pic>
    </p:spTree>
    <p:extLst>
      <p:ext uri="{BB962C8B-B14F-4D97-AF65-F5344CB8AC3E}">
        <p14:creationId xmlns:p14="http://schemas.microsoft.com/office/powerpoint/2010/main" val="24164525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Marcador de contenido 2"/>
          <p:cNvPicPr>
            <a:picLocks noGrp="1" noChangeAspect="1"/>
          </p:cNvPicPr>
          <p:nvPr>
            <p:ph idx="1"/>
          </p:nvPr>
        </p:nvPicPr>
        <p:blipFill>
          <a:blip r:embed="rId2"/>
          <a:stretch>
            <a:fillRect/>
          </a:stretch>
        </p:blipFill>
        <p:spPr>
          <a:xfrm>
            <a:off x="180962" y="600648"/>
            <a:ext cx="11771278" cy="3641152"/>
          </a:xfrm>
          <a:prstGeom prst="rect">
            <a:avLst/>
          </a:prstGeom>
        </p:spPr>
      </p:pic>
    </p:spTree>
    <p:extLst>
      <p:ext uri="{BB962C8B-B14F-4D97-AF65-F5344CB8AC3E}">
        <p14:creationId xmlns:p14="http://schemas.microsoft.com/office/powerpoint/2010/main" val="15594862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815008" y="540784"/>
            <a:ext cx="10561983" cy="6111807"/>
          </a:xfrm>
        </p:spPr>
        <p:txBody>
          <a:bodyPr>
            <a:normAutofit/>
          </a:bodyPr>
          <a:lstStyle/>
          <a:p>
            <a:pPr algn="just">
              <a:lnSpc>
                <a:spcPct val="100000"/>
              </a:lnSpc>
              <a:spcAft>
                <a:spcPts val="0"/>
              </a:spcAft>
            </a:pPr>
            <a:r>
              <a:rPr lang="es-ES_tradnl" sz="2000" dirty="0">
                <a:latin typeface="Calibri" panose="020F0502020204030204" pitchFamily="34" charset="0"/>
                <a:ea typeface="MS Mincho" panose="02020609040205080304" pitchFamily="49" charset="-128"/>
                <a:cs typeface="MS Mincho" panose="02020609040205080304" pitchFamily="49" charset="-128"/>
              </a:rPr>
              <a:t>Puesto que la hoja de información al usuario debe ser lo más sencilla posible, conteniendo el máximo de los resultados en salud que le importan, hemos elaborado nuestro habitual </a:t>
            </a:r>
            <a:r>
              <a:rPr lang="es-ES_tradnl" sz="2000" dirty="0" err="1">
                <a:latin typeface="Calibri" panose="020F0502020204030204" pitchFamily="34" charset="0"/>
                <a:ea typeface="MS Mincho" panose="02020609040205080304" pitchFamily="49" charset="-128"/>
                <a:cs typeface="MS Mincho" panose="02020609040205080304" pitchFamily="49" charset="-128"/>
              </a:rPr>
              <a:t>Fact</a:t>
            </a:r>
            <a:r>
              <a:rPr lang="es-ES_tradnl" sz="2000" dirty="0">
                <a:latin typeface="Calibri" panose="020F0502020204030204" pitchFamily="34" charset="0"/>
                <a:ea typeface="MS Mincho" panose="02020609040205080304" pitchFamily="49" charset="-128"/>
                <a:cs typeface="MS Mincho" panose="02020609040205080304" pitchFamily="49" charset="-128"/>
              </a:rPr>
              <a:t> Box con las frecuencias absolutas, pero sin incluir la validez de la evidencia ni los intervalos de confianza</a:t>
            </a:r>
            <a:r>
              <a:rPr lang="es-ES_tradnl" sz="2000" b="1" dirty="0">
                <a:latin typeface="Calibri" panose="020F0502020204030204" pitchFamily="34" charset="0"/>
                <a:ea typeface="MS Mincho" panose="02020609040205080304" pitchFamily="49" charset="-128"/>
                <a:cs typeface="MS Mincho" panose="02020609040205080304" pitchFamily="49" charset="-128"/>
              </a:rPr>
              <a:t> </a:t>
            </a:r>
            <a:r>
              <a:rPr lang="es-ES_tradnl" sz="2000" b="1" dirty="0">
                <a:solidFill>
                  <a:srgbClr val="993300"/>
                </a:solidFill>
                <a:latin typeface="Calibri" panose="020F0502020204030204" pitchFamily="34" charset="0"/>
                <a:ea typeface="MS Mincho" panose="02020609040205080304" pitchFamily="49" charset="-128"/>
                <a:cs typeface="MS Mincho" panose="02020609040205080304" pitchFamily="49" charset="-128"/>
              </a:rPr>
              <a:t>(tabla 12)</a:t>
            </a:r>
            <a:r>
              <a:rPr lang="es-ES_tradnl" sz="2000" b="1" dirty="0">
                <a:latin typeface="Calibri" panose="020F0502020204030204" pitchFamily="34" charset="0"/>
                <a:ea typeface="MS Mincho" panose="02020609040205080304" pitchFamily="49" charset="-128"/>
                <a:cs typeface="MS Mincho" panose="02020609040205080304" pitchFamily="49" charset="-128"/>
              </a:rPr>
              <a:t>.</a:t>
            </a:r>
            <a:endParaRPr lang="es-ES"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endParaRPr lang="es-ES" sz="2000" dirty="0">
              <a:latin typeface="Arial" panose="020B0604020202020204" pitchFamily="34" charset="0"/>
              <a:ea typeface="Times New Roman" panose="02020603050405020304" pitchFamily="18" charset="0"/>
              <a:cs typeface="Times New Roman" panose="02020603050405020304" pitchFamily="18" charset="0"/>
            </a:endParaRPr>
          </a:p>
          <a:p>
            <a:pPr algn="just"/>
            <a:endParaRPr lang="es-ES" dirty="0"/>
          </a:p>
        </p:txBody>
      </p:sp>
      <p:pic>
        <p:nvPicPr>
          <p:cNvPr id="2" name="Imagen 1">
            <a:extLst>
              <a:ext uri="{FF2B5EF4-FFF2-40B4-BE49-F238E27FC236}">
                <a16:creationId xmlns:a16="http://schemas.microsoft.com/office/drawing/2014/main" id="{510E05EF-8A79-4A3F-87E2-DBABCEAEC556}"/>
              </a:ext>
            </a:extLst>
          </p:cNvPr>
          <p:cNvPicPr>
            <a:picLocks noChangeAspect="1"/>
          </p:cNvPicPr>
          <p:nvPr/>
        </p:nvPicPr>
        <p:blipFill>
          <a:blip r:embed="rId2"/>
          <a:stretch>
            <a:fillRect/>
          </a:stretch>
        </p:blipFill>
        <p:spPr>
          <a:xfrm>
            <a:off x="2358887" y="1662160"/>
            <a:ext cx="6823541" cy="4990431"/>
          </a:xfrm>
          <a:prstGeom prst="rect">
            <a:avLst/>
          </a:prstGeom>
        </p:spPr>
      </p:pic>
    </p:spTree>
    <p:extLst>
      <p:ext uri="{BB962C8B-B14F-4D97-AF65-F5344CB8AC3E}">
        <p14:creationId xmlns:p14="http://schemas.microsoft.com/office/powerpoint/2010/main" val="24441884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781562" y="366471"/>
            <a:ext cx="10525067" cy="6125058"/>
          </a:xfrm>
        </p:spPr>
        <p:txBody>
          <a:bodyPr>
            <a:normAutofit/>
          </a:bodyPr>
          <a:lstStyle/>
          <a:p>
            <a:pPr algn="just">
              <a:lnSpc>
                <a:spcPct val="110000"/>
              </a:lnSpc>
              <a:spcAft>
                <a:spcPts val="0"/>
              </a:spcAft>
            </a:pPr>
            <a:r>
              <a:rPr lang="es-ES" sz="2000" b="1" i="1" dirty="0">
                <a:solidFill>
                  <a:srgbClr val="0000FF"/>
                </a:solidFill>
                <a:latin typeface="Calibri" panose="020F0502020204030204" pitchFamily="34" charset="0"/>
                <a:ea typeface="Calibri" panose="020F0502020204030204" pitchFamily="34" charset="0"/>
                <a:cs typeface="Times New Roman" panose="02020603050405020304" pitchFamily="18" charset="0"/>
              </a:rPr>
              <a:t>II. METAANÁLISIS POR SUBGRUPOS DE RIESGOS</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0000"/>
              </a:lnSpc>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 	Al esperar que las intervenciones tengan un rendimiento mayor en las muestras con mayor riesgo cardiovascular, practicamos metaanálisis con los subgrupos, tomando como unidades de análisis las cohortes completas con más riesgo basal en el inicio (</a:t>
            </a:r>
            <a:r>
              <a:rPr lang="es-ES" sz="2000" dirty="0" err="1">
                <a:latin typeface="Calibri" panose="020F0502020204030204" pitchFamily="34" charset="0"/>
                <a:ea typeface="Calibri" panose="020F0502020204030204" pitchFamily="34" charset="0"/>
                <a:cs typeface="Times New Roman" panose="02020603050405020304" pitchFamily="18" charset="0"/>
              </a:rPr>
              <a:t>baseline</a:t>
            </a:r>
            <a:r>
              <a:rPr lang="es-ES" sz="2000" dirty="0">
                <a:latin typeface="Calibri" panose="020F0502020204030204" pitchFamily="34" charset="0"/>
                <a:ea typeface="Calibri" panose="020F0502020204030204" pitchFamily="34" charset="0"/>
                <a:cs typeface="Times New Roman" panose="02020603050405020304" pitchFamily="18" charset="0"/>
              </a:rPr>
              <a:t>), a saber: </a:t>
            </a:r>
          </a:p>
          <a:p>
            <a:pPr algn="just">
              <a:lnSpc>
                <a:spcPct val="110000"/>
              </a:lnSpc>
              <a:spcAft>
                <a:spcPts val="0"/>
              </a:spcAft>
            </a:pPr>
            <a:r>
              <a:rPr lang="es-ES" sz="2000" b="1" dirty="0">
                <a:latin typeface="Calibri" panose="020F0502020204030204" pitchFamily="34" charset="0"/>
                <a:ea typeface="Calibri" panose="020F0502020204030204" pitchFamily="34" charset="0"/>
                <a:cs typeface="Times New Roman" panose="02020603050405020304" pitchFamily="18" charset="0"/>
              </a:rPr>
              <a:t>1) </a:t>
            </a:r>
            <a:r>
              <a:rPr lang="es-ES" sz="2000" dirty="0">
                <a:latin typeface="Calibri" panose="020F0502020204030204" pitchFamily="34" charset="0"/>
                <a:ea typeface="Calibri" panose="020F0502020204030204" pitchFamily="34" charset="0"/>
                <a:cs typeface="Times New Roman" panose="02020603050405020304" pitchFamily="18" charset="0"/>
              </a:rPr>
              <a:t>con </a:t>
            </a:r>
            <a:r>
              <a:rPr lang="es-ES" sz="2000" dirty="0">
                <a:latin typeface="Calibri" panose="020F0502020204030204" pitchFamily="34" charset="0"/>
                <a:ea typeface="Calibri" panose="020F0502020204030204" pitchFamily="34" charset="0"/>
                <a:cs typeface="Calibri" panose="020F0502020204030204" pitchFamily="34" charset="0"/>
              </a:rPr>
              <a:t>≥</a:t>
            </a:r>
            <a:r>
              <a:rPr lang="es-ES" sz="2000" dirty="0">
                <a:latin typeface="Calibri" panose="020F0502020204030204" pitchFamily="34" charset="0"/>
                <a:ea typeface="Calibri" panose="020F0502020204030204" pitchFamily="34" charset="0"/>
                <a:cs typeface="Times New Roman" panose="02020603050405020304" pitchFamily="18" charset="0"/>
              </a:rPr>
              <a:t> del 20% de los participantes con enfermedad cardiovascular establecida; </a:t>
            </a:r>
          </a:p>
          <a:p>
            <a:pPr algn="just">
              <a:lnSpc>
                <a:spcPct val="110000"/>
              </a:lnSpc>
              <a:spcAft>
                <a:spcPts val="0"/>
              </a:spcAft>
            </a:pPr>
            <a:r>
              <a:rPr lang="es-ES" sz="2000" b="1" dirty="0">
                <a:latin typeface="Calibri" panose="020F0502020204030204" pitchFamily="34" charset="0"/>
                <a:ea typeface="Calibri" panose="020F0502020204030204" pitchFamily="34" charset="0"/>
                <a:cs typeface="Times New Roman" panose="02020603050405020304" pitchFamily="18" charset="0"/>
              </a:rPr>
              <a:t>2) </a:t>
            </a:r>
            <a:r>
              <a:rPr lang="es-ES" sz="2000" dirty="0">
                <a:latin typeface="Calibri" panose="020F0502020204030204" pitchFamily="34" charset="0"/>
                <a:ea typeface="Calibri" panose="020F0502020204030204" pitchFamily="34" charset="0"/>
                <a:cs typeface="Times New Roman" panose="02020603050405020304" pitchFamily="18" charset="0"/>
              </a:rPr>
              <a:t>con el 100% de los participantes con diabetes tipo 2; </a:t>
            </a:r>
          </a:p>
          <a:p>
            <a:pPr algn="just">
              <a:lnSpc>
                <a:spcPct val="110000"/>
              </a:lnSpc>
              <a:spcAft>
                <a:spcPts val="0"/>
              </a:spcAft>
            </a:pPr>
            <a:r>
              <a:rPr lang="es-ES" sz="2000" b="1" dirty="0">
                <a:latin typeface="Calibri" panose="020F0502020204030204" pitchFamily="34" charset="0"/>
                <a:ea typeface="Calibri" panose="020F0502020204030204" pitchFamily="34" charset="0"/>
                <a:cs typeface="Times New Roman" panose="02020603050405020304" pitchFamily="18" charset="0"/>
              </a:rPr>
              <a:t>3) </a:t>
            </a:r>
            <a:r>
              <a:rPr lang="es-ES" sz="2000" dirty="0">
                <a:latin typeface="Calibri" panose="020F0502020204030204" pitchFamily="34" charset="0"/>
                <a:ea typeface="Calibri" panose="020F0502020204030204" pitchFamily="34" charset="0"/>
                <a:cs typeface="Times New Roman" panose="02020603050405020304" pitchFamily="18" charset="0"/>
              </a:rPr>
              <a:t>ensayos clínicos cuya media muestral de Filtración Glomerular estimada es </a:t>
            </a:r>
            <a:r>
              <a:rPr lang="es-ES" sz="2000" dirty="0">
                <a:latin typeface="Calibri" panose="020F0502020204030204" pitchFamily="34" charset="0"/>
                <a:ea typeface="Calibri" panose="020F0502020204030204" pitchFamily="34" charset="0"/>
                <a:cs typeface="Calibri" panose="020F0502020204030204" pitchFamily="34" charset="0"/>
              </a:rPr>
              <a:t>≤</a:t>
            </a:r>
            <a:r>
              <a:rPr lang="es-ES" sz="2000" dirty="0">
                <a:latin typeface="Calibri" panose="020F0502020204030204" pitchFamily="34" charset="0"/>
                <a:ea typeface="Calibri" panose="020F0502020204030204" pitchFamily="34" charset="0"/>
                <a:cs typeface="Times New Roman" panose="02020603050405020304" pitchFamily="18" charset="0"/>
              </a:rPr>
              <a:t> 45 ml/min tras un criterio de inclusión de enfermedad renal crónica o filtración reducida; y </a:t>
            </a:r>
          </a:p>
          <a:p>
            <a:pPr algn="just">
              <a:lnSpc>
                <a:spcPct val="110000"/>
              </a:lnSpc>
              <a:spcAft>
                <a:spcPts val="0"/>
              </a:spcAft>
            </a:pPr>
            <a:r>
              <a:rPr lang="es-ES" sz="2000" b="1" dirty="0">
                <a:latin typeface="Calibri" panose="020F0502020204030204" pitchFamily="34" charset="0"/>
                <a:ea typeface="Calibri" panose="020F0502020204030204" pitchFamily="34" charset="0"/>
                <a:cs typeface="Times New Roman" panose="02020603050405020304" pitchFamily="18" charset="0"/>
              </a:rPr>
              <a:t>4) </a:t>
            </a:r>
            <a:r>
              <a:rPr lang="es-ES" sz="2000" dirty="0">
                <a:latin typeface="Calibri" panose="020F0502020204030204" pitchFamily="34" charset="0"/>
                <a:ea typeface="Calibri" panose="020F0502020204030204" pitchFamily="34" charset="0"/>
                <a:cs typeface="Times New Roman" panose="02020603050405020304" pitchFamily="18" charset="0"/>
              </a:rPr>
              <a:t>con &lt; 20% de enfermedad cardiovascular, y &lt; 100% de diabetes, y &gt; 45 ml/min de filtración glomerular estimada.</a:t>
            </a:r>
          </a:p>
          <a:p>
            <a:pPr algn="just">
              <a:lnSpc>
                <a:spcPct val="110000"/>
              </a:lnSpc>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	Los cálculos pueden verse en detalle en el </a:t>
            </a:r>
            <a:r>
              <a:rPr lang="es-ES" sz="2000" b="1" dirty="0">
                <a:solidFill>
                  <a:srgbClr val="993300"/>
                </a:solidFill>
                <a:latin typeface="Calibri" panose="020F0502020204030204" pitchFamily="34" charset="0"/>
                <a:ea typeface="Calibri" panose="020F0502020204030204" pitchFamily="34" charset="0"/>
                <a:cs typeface="Times New Roman" panose="02020603050405020304" pitchFamily="18" charset="0"/>
              </a:rPr>
              <a:t>suplemento 3.</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0"/>
              </a:spcAft>
            </a:pPr>
            <a:r>
              <a:rPr lang="es-ES" sz="2900" dirty="0">
                <a:latin typeface="Calibri" panose="020F0502020204030204" pitchFamily="34" charset="0"/>
                <a:ea typeface="Calibri" panose="020F0502020204030204" pitchFamily="34" charset="0"/>
                <a:cs typeface="Times New Roman" panose="02020603050405020304" pitchFamily="18" charset="0"/>
              </a:rPr>
              <a:t> </a:t>
            </a:r>
          </a:p>
          <a:p>
            <a:pPr algn="just"/>
            <a:endParaRPr lang="es-ES" dirty="0"/>
          </a:p>
        </p:txBody>
      </p:sp>
    </p:spTree>
    <p:extLst>
      <p:ext uri="{BB962C8B-B14F-4D97-AF65-F5344CB8AC3E}">
        <p14:creationId xmlns:p14="http://schemas.microsoft.com/office/powerpoint/2010/main" val="13542824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781562" y="366471"/>
            <a:ext cx="10525067" cy="6125058"/>
          </a:xfrm>
        </p:spPr>
        <p:txBody>
          <a:bodyPr>
            <a:normAutofit lnSpcReduction="10000"/>
          </a:bodyPr>
          <a:lstStyle/>
          <a:p>
            <a:pPr algn="just">
              <a:lnSpc>
                <a:spcPct val="100000"/>
              </a:lnSpc>
              <a:spcAft>
                <a:spcPts val="0"/>
              </a:spcAft>
            </a:pPr>
            <a:r>
              <a:rPr lang="es-ES" sz="2000" b="1" dirty="0">
                <a:latin typeface="Calibri" panose="020F0502020204030204" pitchFamily="34" charset="0"/>
                <a:ea typeface="Calibri" panose="020F0502020204030204" pitchFamily="34" charset="0"/>
                <a:cs typeface="Times New Roman" panose="02020603050405020304" pitchFamily="18" charset="0"/>
              </a:rPr>
              <a:t>A) SUBGRUPO CON ≥ DEL 20% DE LOS PARTICIPANTES CON ENFERMEDAD CARDIOVASCULAR EN EL INICIO</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 </a:t>
            </a:r>
          </a:p>
          <a:p>
            <a:pPr algn="just">
              <a:lnSpc>
                <a:spcPct val="100000"/>
              </a:lnSpc>
              <a:spcAft>
                <a:spcPts val="0"/>
              </a:spcAft>
            </a:pPr>
            <a:r>
              <a:rPr lang="es-ES" sz="2000" b="1" dirty="0">
                <a:latin typeface="Calibri" panose="020F0502020204030204" pitchFamily="34" charset="0"/>
                <a:ea typeface="Calibri" panose="020F0502020204030204" pitchFamily="34" charset="0"/>
                <a:cs typeface="Times New Roman" panose="02020603050405020304" pitchFamily="18" charset="0"/>
              </a:rPr>
              <a:t>1º Mortalidad por todas las causas:</a:t>
            </a:r>
            <a:r>
              <a:rPr lang="es-ES" sz="2000" dirty="0">
                <a:latin typeface="Calibri" panose="020F0502020204030204" pitchFamily="34" charset="0"/>
                <a:ea typeface="Calibri" panose="020F0502020204030204" pitchFamily="34" charset="0"/>
                <a:cs typeface="Times New Roman" panose="02020603050405020304" pitchFamily="18" charset="0"/>
              </a:rPr>
              <a:t> Once estudios</a:t>
            </a:r>
            <a:r>
              <a:rPr lang="es-ES" sz="20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(9,12-15,18,20,21,24-26)</a:t>
            </a:r>
            <a:r>
              <a:rPr lang="es-ES" sz="2000" dirty="0">
                <a:latin typeface="Calibri" panose="020F0502020204030204" pitchFamily="34" charset="0"/>
                <a:ea typeface="Calibri" panose="020F0502020204030204" pitchFamily="34" charset="0"/>
                <a:cs typeface="Times New Roman" panose="02020603050405020304" pitchFamily="18" charset="0"/>
              </a:rPr>
              <a:t>, sin diferencia significativa, RR 0,90 (0,74-1,09).</a:t>
            </a:r>
          </a:p>
          <a:p>
            <a:pPr algn="just">
              <a:lnSpc>
                <a:spcPct val="100000"/>
              </a:lnSpc>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 </a:t>
            </a:r>
          </a:p>
          <a:p>
            <a:pPr algn="just">
              <a:lnSpc>
                <a:spcPct val="100000"/>
              </a:lnSpc>
              <a:spcAft>
                <a:spcPts val="0"/>
              </a:spcAft>
            </a:pPr>
            <a:r>
              <a:rPr lang="es-ES" sz="2000" b="1" dirty="0">
                <a:latin typeface="Calibri" panose="020F0502020204030204" pitchFamily="34" charset="0"/>
                <a:ea typeface="Calibri" panose="020F0502020204030204" pitchFamily="34" charset="0"/>
                <a:cs typeface="Times New Roman" panose="02020603050405020304" pitchFamily="18" charset="0"/>
              </a:rPr>
              <a:t>2º Mortalidad por causa cardiovascular:</a:t>
            </a:r>
            <a:r>
              <a:rPr lang="es-ES" sz="2000" dirty="0">
                <a:latin typeface="Calibri" panose="020F0502020204030204" pitchFamily="34" charset="0"/>
                <a:ea typeface="Calibri" panose="020F0502020204030204" pitchFamily="34" charset="0"/>
                <a:cs typeface="Times New Roman" panose="02020603050405020304" pitchFamily="18" charset="0"/>
              </a:rPr>
              <a:t> Cinco estudios</a:t>
            </a:r>
            <a:r>
              <a:rPr lang="es-ES" sz="20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(13,20,24-26)</a:t>
            </a:r>
            <a:r>
              <a:rPr lang="es-ES" sz="2000" dirty="0">
                <a:latin typeface="Calibri" panose="020F0502020204030204" pitchFamily="34" charset="0"/>
                <a:ea typeface="Calibri" panose="020F0502020204030204" pitchFamily="34" charset="0"/>
                <a:cs typeface="Times New Roman" panose="02020603050405020304" pitchFamily="18" charset="0"/>
              </a:rPr>
              <a:t>, sin diferencia significativa, RR 0,82 (0,58-1,16)</a:t>
            </a:r>
          </a:p>
          <a:p>
            <a:pPr algn="just">
              <a:lnSpc>
                <a:spcPct val="100000"/>
              </a:lnSpc>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 </a:t>
            </a:r>
          </a:p>
          <a:p>
            <a:pPr algn="just">
              <a:lnSpc>
                <a:spcPct val="100000"/>
              </a:lnSpc>
              <a:spcAft>
                <a:spcPts val="0"/>
              </a:spcAft>
            </a:pPr>
            <a:r>
              <a:rPr lang="es-ES" sz="2000" b="1" dirty="0">
                <a:latin typeface="Calibri" panose="020F0502020204030204" pitchFamily="34" charset="0"/>
                <a:ea typeface="Calibri" panose="020F0502020204030204" pitchFamily="34" charset="0"/>
                <a:cs typeface="Times New Roman" panose="02020603050405020304" pitchFamily="18" charset="0"/>
              </a:rPr>
              <a:t>3º Incidencia de Infarto de miocardio:</a:t>
            </a:r>
            <a:r>
              <a:rPr lang="es-ES" sz="2000" dirty="0">
                <a:latin typeface="Calibri" panose="020F0502020204030204" pitchFamily="34" charset="0"/>
                <a:ea typeface="Calibri" panose="020F0502020204030204" pitchFamily="34" charset="0"/>
                <a:cs typeface="Times New Roman" panose="02020603050405020304" pitchFamily="18" charset="0"/>
              </a:rPr>
              <a:t> Siete estudios</a:t>
            </a:r>
            <a:r>
              <a:rPr lang="es-ES" sz="20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(12,13,14,20,24-26)</a:t>
            </a:r>
            <a:r>
              <a:rPr lang="es-ES" sz="2000" dirty="0">
                <a:latin typeface="Calibri" panose="020F0502020204030204" pitchFamily="34" charset="0"/>
                <a:ea typeface="Calibri" panose="020F0502020204030204" pitchFamily="34" charset="0"/>
                <a:cs typeface="Times New Roman" panose="02020603050405020304" pitchFamily="18" charset="0"/>
              </a:rPr>
              <a:t>, sin diferencia significativa, RR 0,87 (0,74-1,02)</a:t>
            </a:r>
          </a:p>
          <a:p>
            <a:pPr algn="just">
              <a:lnSpc>
                <a:spcPct val="100000"/>
              </a:lnSpc>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 </a:t>
            </a:r>
          </a:p>
          <a:p>
            <a:pPr algn="just">
              <a:lnSpc>
                <a:spcPct val="100000"/>
              </a:lnSpc>
              <a:spcAft>
                <a:spcPts val="0"/>
              </a:spcAft>
            </a:pPr>
            <a:r>
              <a:rPr lang="es-ES" sz="2000" b="1" dirty="0">
                <a:latin typeface="Calibri" panose="020F0502020204030204" pitchFamily="34" charset="0"/>
                <a:ea typeface="Calibri" panose="020F0502020204030204" pitchFamily="34" charset="0"/>
                <a:cs typeface="Times New Roman" panose="02020603050405020304" pitchFamily="18" charset="0"/>
              </a:rPr>
              <a:t>4º Incidencia de Accidente cerebrovascular:</a:t>
            </a:r>
            <a:r>
              <a:rPr lang="es-ES" sz="2000" dirty="0">
                <a:latin typeface="Calibri" panose="020F0502020204030204" pitchFamily="34" charset="0"/>
                <a:ea typeface="Calibri" panose="020F0502020204030204" pitchFamily="34" charset="0"/>
                <a:cs typeface="Times New Roman" panose="02020603050405020304" pitchFamily="18" charset="0"/>
              </a:rPr>
              <a:t> Seis estudios</a:t>
            </a:r>
            <a:r>
              <a:rPr lang="es-ES" sz="20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(12,13,20,24,25,16)</a:t>
            </a:r>
            <a:r>
              <a:rPr lang="es-ES" sz="2000" dirty="0">
                <a:latin typeface="Calibri" panose="020F0502020204030204" pitchFamily="34" charset="0"/>
                <a:ea typeface="Calibri" panose="020F0502020204030204" pitchFamily="34" charset="0"/>
                <a:cs typeface="Times New Roman" panose="02020603050405020304" pitchFamily="18" charset="0"/>
              </a:rPr>
              <a:t>, sin diferencia significativa, RR 0,89 (0,70-1,13)</a:t>
            </a:r>
          </a:p>
          <a:p>
            <a:pPr algn="just">
              <a:lnSpc>
                <a:spcPct val="100000"/>
              </a:lnSpc>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 </a:t>
            </a:r>
          </a:p>
          <a:p>
            <a:pPr algn="just">
              <a:lnSpc>
                <a:spcPct val="100000"/>
              </a:lnSpc>
              <a:spcAft>
                <a:spcPts val="0"/>
              </a:spcAft>
            </a:pPr>
            <a:r>
              <a:rPr lang="es-ES" sz="2000" b="1" dirty="0">
                <a:latin typeface="Calibri" panose="020F0502020204030204" pitchFamily="34" charset="0"/>
                <a:ea typeface="Calibri" panose="020F0502020204030204" pitchFamily="34" charset="0"/>
                <a:cs typeface="Times New Roman" panose="02020603050405020304" pitchFamily="18" charset="0"/>
              </a:rPr>
              <a:t>5º Hospitalización por Insuficiencia cardíaca:</a:t>
            </a:r>
            <a:r>
              <a:rPr lang="es-ES" sz="2000" dirty="0">
                <a:latin typeface="Calibri" panose="020F0502020204030204" pitchFamily="34" charset="0"/>
                <a:ea typeface="Calibri" panose="020F0502020204030204" pitchFamily="34" charset="0"/>
                <a:cs typeface="Times New Roman" panose="02020603050405020304" pitchFamily="18" charset="0"/>
              </a:rPr>
              <a:t> Seis estudios</a:t>
            </a:r>
            <a:r>
              <a:rPr lang="es-ES" sz="20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(12,13,18,21,25,26)</a:t>
            </a:r>
            <a:r>
              <a:rPr lang="es-ES" sz="2000" dirty="0">
                <a:latin typeface="Calibri" panose="020F0502020204030204" pitchFamily="34" charset="0"/>
                <a:ea typeface="Calibri" panose="020F0502020204030204" pitchFamily="34" charset="0"/>
                <a:cs typeface="Times New Roman" panose="02020603050405020304" pitchFamily="18" charset="0"/>
              </a:rPr>
              <a:t>, sin diferencia significativa, RR 0,82 (0,59-1,13)</a:t>
            </a:r>
          </a:p>
          <a:p>
            <a:pPr algn="just"/>
            <a:endParaRPr lang="es-ES" dirty="0"/>
          </a:p>
        </p:txBody>
      </p:sp>
    </p:spTree>
    <p:extLst>
      <p:ext uri="{BB962C8B-B14F-4D97-AF65-F5344CB8AC3E}">
        <p14:creationId xmlns:p14="http://schemas.microsoft.com/office/powerpoint/2010/main" val="29820174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688324" y="366471"/>
            <a:ext cx="10815352" cy="6125058"/>
          </a:xfrm>
        </p:spPr>
        <p:txBody>
          <a:bodyPr>
            <a:normAutofit/>
          </a:bodyPr>
          <a:lstStyle/>
          <a:p>
            <a:pPr algn="just">
              <a:spcAft>
                <a:spcPts val="0"/>
              </a:spcAft>
            </a:pPr>
            <a:r>
              <a:rPr lang="es-ES" sz="2000" b="1" dirty="0">
                <a:latin typeface="Calibri" panose="020F0502020204030204" pitchFamily="34" charset="0"/>
                <a:ea typeface="Calibri" panose="020F0502020204030204" pitchFamily="34" charset="0"/>
                <a:cs typeface="Times New Roman" panose="02020603050405020304" pitchFamily="18" charset="0"/>
              </a:rPr>
              <a:t>B) SUBGRUPO CON 100% DE LOS PARTICIPANTES CON DIABETES TIPO 2</a:t>
            </a:r>
            <a:endParaRPr lang="es-ES"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s-ES" sz="800" dirty="0">
                <a:latin typeface="Calibri" panose="020F0502020204030204" pitchFamily="34" charset="0"/>
                <a:ea typeface="Calibri" panose="020F0502020204030204" pitchFamily="34" charset="0"/>
                <a:cs typeface="Times New Roman" panose="02020603050405020304" pitchFamily="18" charset="0"/>
              </a:rPr>
              <a:t> </a:t>
            </a:r>
            <a:endParaRPr lang="es-E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2000" b="1" dirty="0">
                <a:latin typeface="Calibri" panose="020F0502020204030204" pitchFamily="34" charset="0"/>
                <a:ea typeface="Calibri" panose="020F0502020204030204" pitchFamily="34" charset="0"/>
                <a:cs typeface="Times New Roman" panose="02020603050405020304" pitchFamily="18" charset="0"/>
              </a:rPr>
              <a:t>1º Mortalidad por todas las causas:</a:t>
            </a:r>
            <a:r>
              <a:rPr lang="es-ES" sz="2000" dirty="0">
                <a:latin typeface="Calibri" panose="020F0502020204030204" pitchFamily="34" charset="0"/>
                <a:ea typeface="Calibri" panose="020F0502020204030204" pitchFamily="34" charset="0"/>
                <a:cs typeface="Times New Roman" panose="02020603050405020304" pitchFamily="18" charset="0"/>
              </a:rPr>
              <a:t> Cinco estudios</a:t>
            </a:r>
            <a:r>
              <a:rPr lang="es-ES" sz="16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(11-13,15,16)</a:t>
            </a:r>
            <a:r>
              <a:rPr lang="es-ES" sz="2000" dirty="0">
                <a:latin typeface="Calibri" panose="020F0502020204030204" pitchFamily="34" charset="0"/>
                <a:ea typeface="Calibri" panose="020F0502020204030204" pitchFamily="34" charset="0"/>
                <a:cs typeface="Times New Roman" panose="02020603050405020304" pitchFamily="18" charset="0"/>
              </a:rPr>
              <a:t>, sin diferencia significativa, RR 0,89 (0,72-1,09)</a:t>
            </a:r>
            <a:endParaRPr lang="es-E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800" dirty="0">
                <a:latin typeface="Calibri" panose="020F0502020204030204" pitchFamily="34" charset="0"/>
                <a:ea typeface="Calibri" panose="020F0502020204030204" pitchFamily="34" charset="0"/>
                <a:cs typeface="Times New Roman" panose="02020603050405020304" pitchFamily="18" charset="0"/>
              </a:rPr>
              <a:t> </a:t>
            </a:r>
            <a:endParaRPr lang="es-E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2000" b="1" dirty="0">
                <a:latin typeface="Calibri" panose="020F0502020204030204" pitchFamily="34" charset="0"/>
                <a:ea typeface="Calibri" panose="020F0502020204030204" pitchFamily="34" charset="0"/>
                <a:cs typeface="Times New Roman" panose="02020603050405020304" pitchFamily="18" charset="0"/>
              </a:rPr>
              <a:t>2º Mortalidad por causa cardiovascular:</a:t>
            </a:r>
            <a:r>
              <a:rPr lang="es-ES" sz="2000" dirty="0">
                <a:latin typeface="Calibri" panose="020F0502020204030204" pitchFamily="34" charset="0"/>
                <a:ea typeface="Calibri" panose="020F0502020204030204" pitchFamily="34" charset="0"/>
                <a:cs typeface="Times New Roman" panose="02020603050405020304" pitchFamily="18" charset="0"/>
              </a:rPr>
              <a:t> Seis estudios</a:t>
            </a:r>
            <a:r>
              <a:rPr lang="es-ES" sz="16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(11,13,19,21,24,26)</a:t>
            </a:r>
            <a:r>
              <a:rPr lang="es-ES" sz="2000" dirty="0">
                <a:latin typeface="Calibri" panose="020F0502020204030204" pitchFamily="34" charset="0"/>
                <a:ea typeface="Calibri" panose="020F0502020204030204" pitchFamily="34" charset="0"/>
                <a:cs typeface="Times New Roman" panose="02020603050405020304" pitchFamily="18" charset="0"/>
              </a:rPr>
              <a:t>, sin diferencia significativa, RR 0,89 (0,71-1,12)</a:t>
            </a:r>
            <a:endParaRPr lang="es-E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800" dirty="0">
                <a:latin typeface="Calibri" panose="020F0502020204030204" pitchFamily="34" charset="0"/>
                <a:ea typeface="Calibri" panose="020F0502020204030204" pitchFamily="34" charset="0"/>
                <a:cs typeface="Times New Roman" panose="02020603050405020304" pitchFamily="18" charset="0"/>
              </a:rPr>
              <a:t> </a:t>
            </a:r>
            <a:endParaRPr lang="es-E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2000" b="1" dirty="0">
                <a:latin typeface="Calibri" panose="020F0502020204030204" pitchFamily="34" charset="0"/>
                <a:ea typeface="Calibri" panose="020F0502020204030204" pitchFamily="34" charset="0"/>
                <a:cs typeface="Times New Roman" panose="02020603050405020304" pitchFamily="18" charset="0"/>
              </a:rPr>
              <a:t>3º Incidencia de Infarto de miocardio:</a:t>
            </a:r>
            <a:r>
              <a:rPr lang="es-ES" sz="2000" dirty="0">
                <a:latin typeface="Calibri" panose="020F0502020204030204" pitchFamily="34" charset="0"/>
                <a:ea typeface="Calibri" panose="020F0502020204030204" pitchFamily="34" charset="0"/>
                <a:cs typeface="Times New Roman" panose="02020603050405020304" pitchFamily="18" charset="0"/>
              </a:rPr>
              <a:t> Cuatro estudios</a:t>
            </a:r>
            <a:r>
              <a:rPr lang="es-ES" sz="16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(11-13,19)</a:t>
            </a:r>
            <a:r>
              <a:rPr lang="es-ES" sz="2000" dirty="0">
                <a:latin typeface="Calibri" panose="020F0502020204030204" pitchFamily="34" charset="0"/>
                <a:ea typeface="Calibri" panose="020F0502020204030204" pitchFamily="34" charset="0"/>
                <a:cs typeface="Times New Roman" panose="02020603050405020304" pitchFamily="18" charset="0"/>
              </a:rPr>
              <a:t>, sin diferencia significativa, RR 0,56 (0,18-1,68)</a:t>
            </a:r>
            <a:endParaRPr lang="es-E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800" dirty="0">
                <a:latin typeface="Calibri" panose="020F0502020204030204" pitchFamily="34" charset="0"/>
                <a:ea typeface="Calibri" panose="020F0502020204030204" pitchFamily="34" charset="0"/>
                <a:cs typeface="Times New Roman" panose="02020603050405020304" pitchFamily="18" charset="0"/>
              </a:rPr>
              <a:t> </a:t>
            </a:r>
            <a:endParaRPr lang="es-E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2000" b="1" dirty="0">
                <a:latin typeface="Calibri" panose="020F0502020204030204" pitchFamily="34" charset="0"/>
                <a:ea typeface="Calibri" panose="020F0502020204030204" pitchFamily="34" charset="0"/>
                <a:cs typeface="Times New Roman" panose="02020603050405020304" pitchFamily="18" charset="0"/>
              </a:rPr>
              <a:t>4º Incidencia de Accidente cerebrovascular:</a:t>
            </a:r>
            <a:r>
              <a:rPr lang="es-ES" sz="2000" dirty="0">
                <a:latin typeface="Calibri" panose="020F0502020204030204" pitchFamily="34" charset="0"/>
                <a:ea typeface="Calibri" panose="020F0502020204030204" pitchFamily="34" charset="0"/>
                <a:cs typeface="Times New Roman" panose="02020603050405020304" pitchFamily="18" charset="0"/>
              </a:rPr>
              <a:t> Cuatro estudios</a:t>
            </a:r>
            <a:r>
              <a:rPr lang="es-ES" sz="16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(11,12,13,19)</a:t>
            </a:r>
            <a:r>
              <a:rPr lang="es-ES" sz="2000" dirty="0">
                <a:latin typeface="Calibri" panose="020F0502020204030204" pitchFamily="34" charset="0"/>
                <a:ea typeface="Calibri" panose="020F0502020204030204" pitchFamily="34" charset="0"/>
                <a:cs typeface="Times New Roman" panose="02020603050405020304" pitchFamily="18" charset="0"/>
              </a:rPr>
              <a:t>, que encuentran una diferencia estadísticamente significativa entre un 0,40% de primeros eventos por año en tratamiento intensivo frente a un 0,66% en tratamiento convencional; RR 0,60 (0,45-0,80), </a:t>
            </a:r>
            <a:r>
              <a:rPr lang="es-ES" sz="2000" dirty="0">
                <a:solidFill>
                  <a:srgbClr val="009900"/>
                </a:solidFill>
                <a:highlight>
                  <a:srgbClr val="FFFF00"/>
                </a:highlight>
                <a:latin typeface="Calibri" panose="020F0502020204030204" pitchFamily="34" charset="0"/>
                <a:ea typeface="Calibri" panose="020F0502020204030204" pitchFamily="34" charset="0"/>
                <a:cs typeface="Times New Roman" panose="02020603050405020304" pitchFamily="18" charset="0"/>
              </a:rPr>
              <a:t>NNT 381 (278 a 750) por año</a:t>
            </a:r>
            <a:r>
              <a:rPr lang="es-ES" sz="2000" dirty="0">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s-ES" sz="2000" dirty="0">
                <a:latin typeface="Calibri" panose="020F0502020204030204" pitchFamily="34" charset="0"/>
                <a:ea typeface="Calibri" panose="020F0502020204030204" pitchFamily="34" charset="0"/>
                <a:cs typeface="Times New Roman" panose="02020603050405020304" pitchFamily="18" charset="0"/>
              </a:rPr>
              <a:t>equivalente a un </a:t>
            </a:r>
            <a:r>
              <a:rPr lang="es-ES" sz="2000" dirty="0">
                <a:solidFill>
                  <a:srgbClr val="009900"/>
                </a:solidFill>
                <a:highlight>
                  <a:srgbClr val="FFFF00"/>
                </a:highlight>
                <a:latin typeface="Calibri" panose="020F0502020204030204" pitchFamily="34" charset="0"/>
                <a:ea typeface="Calibri" panose="020F0502020204030204" pitchFamily="34" charset="0"/>
                <a:cs typeface="Times New Roman" panose="02020603050405020304" pitchFamily="18" charset="0"/>
              </a:rPr>
              <a:t>NNT 71 (52 a 140) en 5,4 años</a:t>
            </a:r>
            <a:r>
              <a:rPr lang="es-ES" sz="2000" dirty="0">
                <a:latin typeface="Calibri" panose="020F0502020204030204" pitchFamily="34" charset="0"/>
                <a:ea typeface="Calibri" panose="020F0502020204030204" pitchFamily="34" charset="0"/>
                <a:cs typeface="Times New Roman" panose="02020603050405020304" pitchFamily="18" charset="0"/>
              </a:rPr>
              <a:t>. Con </a:t>
            </a:r>
            <a:r>
              <a:rPr lang="es-ES" sz="2000" dirty="0">
                <a:solidFill>
                  <a:srgbClr val="FF6600"/>
                </a:solidFill>
                <a:latin typeface="Calibri" panose="020F0502020204030204" pitchFamily="34" charset="0"/>
                <a:ea typeface="Calibri" panose="020F0502020204030204" pitchFamily="34" charset="0"/>
                <a:cs typeface="Times New Roman" panose="02020603050405020304" pitchFamily="18" charset="0"/>
              </a:rPr>
              <a:t>un Intervalo de predicción RR 0,83 (0,32-1,12)</a:t>
            </a:r>
            <a:r>
              <a:rPr lang="es-ES" sz="2000" dirty="0">
                <a:latin typeface="Calibri" panose="020F0502020204030204" pitchFamily="34" charset="0"/>
                <a:ea typeface="Calibri" panose="020F0502020204030204" pitchFamily="34" charset="0"/>
                <a:cs typeface="Times New Roman" panose="02020603050405020304" pitchFamily="18" charset="0"/>
              </a:rPr>
              <a:t>, su validez de evidencia la graduamos en Moderada-Baja.</a:t>
            </a:r>
            <a:endParaRPr lang="es-ES"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endParaRPr lang="es-ES" sz="2000" dirty="0"/>
          </a:p>
        </p:txBody>
      </p:sp>
    </p:spTree>
    <p:extLst>
      <p:ext uri="{BB962C8B-B14F-4D97-AF65-F5344CB8AC3E}">
        <p14:creationId xmlns:p14="http://schemas.microsoft.com/office/powerpoint/2010/main" val="37623006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688324" y="366471"/>
            <a:ext cx="10815352" cy="6125058"/>
          </a:xfrm>
        </p:spPr>
        <p:txBody>
          <a:bodyPr>
            <a:normAutofit/>
          </a:bodyPr>
          <a:lstStyle/>
          <a:p>
            <a:pPr algn="just">
              <a:spcAft>
                <a:spcPts val="0"/>
              </a:spcAft>
            </a:pPr>
            <a:r>
              <a:rPr lang="es-ES" sz="2000" b="1" dirty="0">
                <a:latin typeface="Calibri" panose="020F0502020204030204" pitchFamily="34" charset="0"/>
                <a:ea typeface="Calibri" panose="020F0502020204030204" pitchFamily="34" charset="0"/>
                <a:cs typeface="Times New Roman" panose="02020603050405020304" pitchFamily="18" charset="0"/>
              </a:rPr>
              <a:t>C) SUBGRUPO CUYA MEDIA MUESTRAL DE FILTRACIÓN GLOMERULAR ESTIMADA ES </a:t>
            </a:r>
            <a:r>
              <a:rPr lang="es-ES" sz="2000" b="1" dirty="0">
                <a:latin typeface="Calibri" panose="020F0502020204030204" pitchFamily="34" charset="0"/>
                <a:ea typeface="Calibri" panose="020F0502020204030204" pitchFamily="34" charset="0"/>
                <a:cs typeface="Calibri" panose="020F0502020204030204" pitchFamily="34" charset="0"/>
              </a:rPr>
              <a:t>≤</a:t>
            </a:r>
            <a:r>
              <a:rPr lang="es-ES" sz="2000" b="1" dirty="0">
                <a:latin typeface="Calibri" panose="020F0502020204030204" pitchFamily="34" charset="0"/>
                <a:ea typeface="Calibri" panose="020F0502020204030204" pitchFamily="34" charset="0"/>
                <a:cs typeface="Times New Roman" panose="02020603050405020304" pitchFamily="18" charset="0"/>
              </a:rPr>
              <a:t> 45 ml/min</a:t>
            </a:r>
            <a:endParaRPr lang="es-ES"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s-ES" sz="800" b="1" dirty="0">
                <a:latin typeface="Calibri" panose="020F0502020204030204" pitchFamily="34" charset="0"/>
                <a:ea typeface="Calibri" panose="020F0502020204030204" pitchFamily="34" charset="0"/>
                <a:cs typeface="Times New Roman" panose="02020603050405020304" pitchFamily="18" charset="0"/>
              </a:rPr>
              <a:t> </a:t>
            </a:r>
            <a:endParaRPr lang="es-ES"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s-ES" sz="2000" b="1" dirty="0">
                <a:latin typeface="Calibri" panose="020F0502020204030204" pitchFamily="34" charset="0"/>
                <a:ea typeface="Calibri" panose="020F0502020204030204" pitchFamily="34" charset="0"/>
                <a:cs typeface="Times New Roman" panose="02020603050405020304" pitchFamily="18" charset="0"/>
              </a:rPr>
              <a:t>1º Mortalidad por todas las causas:</a:t>
            </a:r>
            <a:r>
              <a:rPr lang="es-ES" sz="2000" dirty="0">
                <a:latin typeface="Calibri" panose="020F0502020204030204" pitchFamily="34" charset="0"/>
                <a:ea typeface="Calibri" panose="020F0502020204030204" pitchFamily="34" charset="0"/>
                <a:cs typeface="Times New Roman" panose="02020603050405020304" pitchFamily="18" charset="0"/>
              </a:rPr>
              <a:t> Cuatro estudios</a:t>
            </a:r>
            <a:r>
              <a:rPr lang="es-ES" sz="16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(9,14,15,21)</a:t>
            </a:r>
            <a:r>
              <a:rPr lang="es-ES" sz="2000" dirty="0">
                <a:latin typeface="Calibri" panose="020F0502020204030204" pitchFamily="34" charset="0"/>
                <a:ea typeface="Calibri" panose="020F0502020204030204" pitchFamily="34" charset="0"/>
                <a:cs typeface="Times New Roman" panose="02020603050405020304" pitchFamily="18" charset="0"/>
              </a:rPr>
              <a:t>, sin diferencia significativa, RR 1,14 (0,75-1,72)</a:t>
            </a:r>
            <a:endParaRPr lang="es-ES"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s-ES" sz="800" b="1" dirty="0">
                <a:latin typeface="Calibri" panose="020F0502020204030204" pitchFamily="34" charset="0"/>
                <a:ea typeface="Calibri" panose="020F0502020204030204" pitchFamily="34" charset="0"/>
                <a:cs typeface="Times New Roman" panose="02020603050405020304" pitchFamily="18" charset="0"/>
              </a:rPr>
              <a:t> </a:t>
            </a:r>
            <a:endParaRPr lang="es-ES"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s-ES" sz="2000" b="1" dirty="0">
                <a:latin typeface="Calibri" panose="020F0502020204030204" pitchFamily="34" charset="0"/>
                <a:ea typeface="Calibri" panose="020F0502020204030204" pitchFamily="34" charset="0"/>
                <a:cs typeface="Times New Roman" panose="02020603050405020304" pitchFamily="18" charset="0"/>
              </a:rPr>
              <a:t>2º Mortalidad por causa cardiovascular:</a:t>
            </a:r>
            <a:r>
              <a:rPr lang="es-ES" sz="2000" dirty="0">
                <a:latin typeface="Calibri" panose="020F0502020204030204" pitchFamily="34" charset="0"/>
                <a:ea typeface="Calibri" panose="020F0502020204030204" pitchFamily="34" charset="0"/>
                <a:cs typeface="Times New Roman" panose="02020603050405020304" pitchFamily="18" charset="0"/>
              </a:rPr>
              <a:t> Dos estudios</a:t>
            </a:r>
            <a:r>
              <a:rPr lang="es-ES" sz="16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(15,21)</a:t>
            </a:r>
            <a:r>
              <a:rPr lang="es-ES" sz="2000" dirty="0">
                <a:latin typeface="Calibri" panose="020F0502020204030204" pitchFamily="34" charset="0"/>
                <a:ea typeface="Calibri" panose="020F0502020204030204" pitchFamily="34" charset="0"/>
                <a:cs typeface="Times New Roman" panose="02020603050405020304" pitchFamily="18" charset="0"/>
              </a:rPr>
              <a:t>, sin diferencia significativa, RR 1,03 (0,53-2,01)</a:t>
            </a:r>
            <a:endParaRPr lang="es-ES"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s-ES" sz="800" dirty="0">
                <a:latin typeface="Calibri" panose="020F0502020204030204" pitchFamily="34" charset="0"/>
                <a:ea typeface="Calibri" panose="020F0502020204030204" pitchFamily="34" charset="0"/>
                <a:cs typeface="Times New Roman" panose="02020603050405020304" pitchFamily="18" charset="0"/>
              </a:rPr>
              <a:t> </a:t>
            </a:r>
            <a:endParaRPr lang="es-ES"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s-ES" sz="2000" b="1" dirty="0">
                <a:latin typeface="Calibri" panose="020F0502020204030204" pitchFamily="34" charset="0"/>
                <a:ea typeface="Calibri" panose="020F0502020204030204" pitchFamily="34" charset="0"/>
                <a:cs typeface="Times New Roman" panose="02020603050405020304" pitchFamily="18" charset="0"/>
              </a:rPr>
              <a:t>3º Incidencia de Enfermedad renal terminal: </a:t>
            </a:r>
            <a:r>
              <a:rPr lang="es-ES" sz="2000" dirty="0">
                <a:latin typeface="Calibri" panose="020F0502020204030204" pitchFamily="34" charset="0"/>
                <a:ea typeface="Calibri" panose="020F0502020204030204" pitchFamily="34" charset="0"/>
                <a:cs typeface="Times New Roman" panose="02020603050405020304" pitchFamily="18" charset="0"/>
              </a:rPr>
              <a:t>Tres estudios </a:t>
            </a:r>
            <a:r>
              <a:rPr lang="es-ES" sz="1600" dirty="0">
                <a:solidFill>
                  <a:srgbClr val="0070C0"/>
                </a:solidFill>
                <a:latin typeface="Calibri" panose="020F0502020204030204" pitchFamily="34" charset="0"/>
                <a:ea typeface="Calibri" panose="020F0502020204030204" pitchFamily="34" charset="0"/>
                <a:cs typeface="Times New Roman" panose="02020603050405020304" pitchFamily="18" charset="0"/>
              </a:rPr>
              <a:t>(9,14,15)</a:t>
            </a:r>
            <a:r>
              <a:rPr lang="es-ES" sz="2000" dirty="0">
                <a:latin typeface="Calibri" panose="020F0502020204030204" pitchFamily="34" charset="0"/>
                <a:ea typeface="Calibri" panose="020F0502020204030204" pitchFamily="34" charset="0"/>
                <a:cs typeface="Times New Roman" panose="02020603050405020304" pitchFamily="18" charset="0"/>
              </a:rPr>
              <a:t>, sin diferencia significativa, RR 0,95 (0,74-1,21)</a:t>
            </a:r>
            <a:endParaRPr lang="es-ES"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endParaRPr lang="es-ES" sz="2000" dirty="0"/>
          </a:p>
        </p:txBody>
      </p:sp>
    </p:spTree>
    <p:extLst>
      <p:ext uri="{BB962C8B-B14F-4D97-AF65-F5344CB8AC3E}">
        <p14:creationId xmlns:p14="http://schemas.microsoft.com/office/powerpoint/2010/main" val="1788571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927652" y="884331"/>
            <a:ext cx="10058399" cy="5089338"/>
          </a:xfrm>
        </p:spPr>
        <p:txBody>
          <a:bodyPr>
            <a:normAutofit/>
          </a:bodyPr>
          <a:lstStyle/>
          <a:p>
            <a:pPr algn="just">
              <a:lnSpc>
                <a:spcPct val="100000"/>
              </a:lnSpc>
              <a:spcAft>
                <a:spcPts val="0"/>
              </a:spcAft>
            </a:pPr>
            <a:r>
              <a:rPr lang="es-ES_tradnl" dirty="0">
                <a:latin typeface="Calibri" panose="020F0502020204030204" pitchFamily="34" charset="0"/>
                <a:ea typeface="Calibri" panose="020F0502020204030204" pitchFamily="34" charset="0"/>
                <a:cs typeface="Times New Roman" panose="02020603050405020304" pitchFamily="18" charset="0"/>
              </a:rPr>
              <a:t>	</a:t>
            </a:r>
            <a:r>
              <a:rPr lang="es-ES" sz="2000" dirty="0">
                <a:latin typeface="Calibri" panose="020F0502020204030204" pitchFamily="34" charset="0"/>
                <a:ea typeface="Calibri" panose="020F0502020204030204" pitchFamily="34" charset="0"/>
                <a:cs typeface="Times New Roman" panose="02020603050405020304" pitchFamily="18" charset="0"/>
              </a:rPr>
              <a:t>Dado que, desde entonces hasta hoy no se ha publicado expresamente un resultado combinado de todos estos estudios, con sus análisis de subgrupos, a pesar de haber surgido varias reputadas Guías con recomendaciones, </a:t>
            </a:r>
            <a:r>
              <a:rPr lang="es-ES" sz="2000" dirty="0">
                <a:solidFill>
                  <a:srgbClr val="00B050"/>
                </a:solidFill>
                <a:latin typeface="Calibri" panose="020F0502020204030204" pitchFamily="34" charset="0"/>
                <a:ea typeface="Calibri" panose="020F0502020204030204" pitchFamily="34" charset="0"/>
                <a:cs typeface="Times New Roman" panose="02020603050405020304" pitchFamily="18" charset="0"/>
              </a:rPr>
              <a:t>nosotros decidimos hacer un reanálisis de la revisión de </a:t>
            </a:r>
            <a:r>
              <a:rPr lang="es-ES" sz="2000" dirty="0" err="1">
                <a:solidFill>
                  <a:srgbClr val="00B050"/>
                </a:solidFill>
                <a:latin typeface="Calibri" panose="020F0502020204030204" pitchFamily="34" charset="0"/>
                <a:ea typeface="Calibri" panose="020F0502020204030204" pitchFamily="34" charset="0"/>
                <a:cs typeface="Times New Roman" panose="02020603050405020304" pitchFamily="18" charset="0"/>
              </a:rPr>
              <a:t>Xie</a:t>
            </a:r>
            <a:r>
              <a:rPr lang="es-ES" sz="2000" dirty="0">
                <a:solidFill>
                  <a:srgbClr val="00B050"/>
                </a:solidFill>
                <a:latin typeface="Calibri" panose="020F0502020204030204" pitchFamily="34" charset="0"/>
                <a:ea typeface="Calibri" panose="020F0502020204030204" pitchFamily="34" charset="0"/>
                <a:cs typeface="Times New Roman" panose="02020603050405020304" pitchFamily="18" charset="0"/>
              </a:rPr>
              <a:t> y col, incluyendo el SPRINT y todos los posibles ensayos clínicos posteriores hasta marzo de 2016</a:t>
            </a:r>
            <a:r>
              <a:rPr lang="es-ES" sz="2000" dirty="0">
                <a:latin typeface="Calibri" panose="020F0502020204030204" pitchFamily="34" charset="0"/>
                <a:ea typeface="Calibri" panose="020F0502020204030204" pitchFamily="34" charset="0"/>
                <a:cs typeface="Times New Roman" panose="02020603050405020304" pitchFamily="18" charset="0"/>
              </a:rPr>
              <a:t>, con la intención de revisar cada uno de ellos para graduar la validez de la evidencia mediante la metodología GRADE, y para extraer todos los primeros eventos de los resultados en salud susceptibles de ser combinados, a fin de practicar tantos metaanálisis como subgrupos por gravedad del resultado en salud, cuando la heterogeneidad clínica o estadística no lo impide.</a:t>
            </a:r>
          </a:p>
          <a:p>
            <a:pPr algn="just">
              <a:lnSpc>
                <a:spcPct val="100000"/>
              </a:lnSpc>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	El resultado de nuestro reanálisis es el que se expone a continuación.</a:t>
            </a:r>
          </a:p>
          <a:p>
            <a:pPr algn="just">
              <a:lnSpc>
                <a:spcPct val="120000"/>
              </a:lnSpc>
              <a:spcAft>
                <a:spcPts val="0"/>
              </a:spcAft>
            </a:pPr>
            <a:endParaRPr lang="es-ES" dirty="0"/>
          </a:p>
        </p:txBody>
      </p:sp>
    </p:spTree>
    <p:extLst>
      <p:ext uri="{BB962C8B-B14F-4D97-AF65-F5344CB8AC3E}">
        <p14:creationId xmlns:p14="http://schemas.microsoft.com/office/powerpoint/2010/main" val="36356488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688324" y="366471"/>
            <a:ext cx="10815352" cy="6125058"/>
          </a:xfrm>
        </p:spPr>
        <p:txBody>
          <a:bodyPr>
            <a:normAutofit/>
          </a:bodyPr>
          <a:lstStyle/>
          <a:p>
            <a:pPr algn="just">
              <a:spcAft>
                <a:spcPts val="0"/>
              </a:spcAft>
            </a:pPr>
            <a:r>
              <a:rPr lang="es-ES" sz="2000" b="1" dirty="0">
                <a:latin typeface="Calibri" panose="020F0502020204030204" pitchFamily="34" charset="0"/>
                <a:ea typeface="Calibri" panose="020F0502020204030204" pitchFamily="34" charset="0"/>
                <a:cs typeface="Times New Roman" panose="02020603050405020304" pitchFamily="18" charset="0"/>
              </a:rPr>
              <a:t>D) SUBGRUPO CON &lt; 20% DE ENFERMEDAD CARDIOVASCULAR, Y &lt; 100% DE DIABETES, Y &gt; 45 ml/min DE FILTRACIÓN GLOMERULAR ESTIMADA</a:t>
            </a:r>
            <a:endParaRPr lang="es-ES"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s-ES" sz="8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es-ES"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s-ES" sz="2000" b="1" dirty="0">
                <a:latin typeface="Calibri" panose="020F0502020204030204" pitchFamily="34" charset="0"/>
                <a:ea typeface="Calibri" panose="020F0502020204030204" pitchFamily="34" charset="0"/>
                <a:cs typeface="Times New Roman" panose="02020603050405020304" pitchFamily="18" charset="0"/>
              </a:rPr>
              <a:t>1º Mortalidad por todas las causas:</a:t>
            </a:r>
            <a:r>
              <a:rPr lang="es-ES" sz="2000" dirty="0">
                <a:latin typeface="Calibri" panose="020F0502020204030204" pitchFamily="34" charset="0"/>
                <a:ea typeface="Calibri" panose="020F0502020204030204" pitchFamily="34" charset="0"/>
                <a:cs typeface="Times New Roman" panose="02020603050405020304" pitchFamily="18" charset="0"/>
              </a:rPr>
              <a:t> Cuatro estudios</a:t>
            </a:r>
            <a:r>
              <a:rPr lang="es-ES" sz="16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(10,17,22,23)</a:t>
            </a:r>
            <a:r>
              <a:rPr lang="es-ES" sz="2000" dirty="0">
                <a:latin typeface="Calibri" panose="020F0502020204030204" pitchFamily="34" charset="0"/>
                <a:ea typeface="Calibri" panose="020F0502020204030204" pitchFamily="34" charset="0"/>
                <a:cs typeface="Times New Roman" panose="02020603050405020304" pitchFamily="18" charset="0"/>
              </a:rPr>
              <a:t>, sin diferencia significativa, RR 0,85 (0,59-1,25).</a:t>
            </a:r>
            <a:endParaRPr lang="es-ES"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s-ES" sz="800" dirty="0">
                <a:latin typeface="Calibri" panose="020F0502020204030204" pitchFamily="34" charset="0"/>
                <a:ea typeface="Calibri" panose="020F0502020204030204" pitchFamily="34" charset="0"/>
                <a:cs typeface="Times New Roman" panose="02020603050405020304" pitchFamily="18" charset="0"/>
              </a:rPr>
              <a:t> </a:t>
            </a:r>
            <a:endParaRPr lang="es-ES"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s-ES" sz="2000" b="1" dirty="0">
                <a:latin typeface="Calibri" panose="020F0502020204030204" pitchFamily="34" charset="0"/>
                <a:ea typeface="Calibri" panose="020F0502020204030204" pitchFamily="34" charset="0"/>
                <a:cs typeface="Times New Roman" panose="02020603050405020304" pitchFamily="18" charset="0"/>
              </a:rPr>
              <a:t>2º Mortalidad por causa cardiovascular:</a:t>
            </a:r>
            <a:r>
              <a:rPr lang="es-ES" sz="2000" dirty="0">
                <a:latin typeface="Calibri" panose="020F0502020204030204" pitchFamily="34" charset="0"/>
                <a:ea typeface="Calibri" panose="020F0502020204030204" pitchFamily="34" charset="0"/>
                <a:cs typeface="Times New Roman" panose="02020603050405020304" pitchFamily="18" charset="0"/>
              </a:rPr>
              <a:t> Tres estudios</a:t>
            </a:r>
            <a:r>
              <a:rPr lang="es-ES" sz="16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(17,22,23)</a:t>
            </a:r>
            <a:r>
              <a:rPr lang="es-ES" sz="2000" dirty="0">
                <a:latin typeface="Calibri" panose="020F0502020204030204" pitchFamily="34" charset="0"/>
                <a:ea typeface="Calibri" panose="020F0502020204030204" pitchFamily="34" charset="0"/>
                <a:cs typeface="Times New Roman" panose="02020603050405020304" pitchFamily="18" charset="0"/>
              </a:rPr>
              <a:t>, sin diferencia significativa, RR 0,65 (0,36-1,17)</a:t>
            </a:r>
            <a:endParaRPr lang="es-ES"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s-ES" sz="800" dirty="0">
                <a:latin typeface="Calibri" panose="020F0502020204030204" pitchFamily="34" charset="0"/>
                <a:ea typeface="Calibri" panose="020F0502020204030204" pitchFamily="34" charset="0"/>
                <a:cs typeface="Times New Roman" panose="02020603050405020304" pitchFamily="18" charset="0"/>
              </a:rPr>
              <a:t> </a:t>
            </a:r>
            <a:endParaRPr lang="es-ES"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s-ES" sz="2000" b="1" dirty="0">
                <a:latin typeface="Calibri" panose="020F0502020204030204" pitchFamily="34" charset="0"/>
                <a:ea typeface="Calibri" panose="020F0502020204030204" pitchFamily="34" charset="0"/>
                <a:cs typeface="Times New Roman" panose="02020603050405020304" pitchFamily="18" charset="0"/>
              </a:rPr>
              <a:t>3º Incidencia de Infarto de miocardio:</a:t>
            </a:r>
            <a:r>
              <a:rPr lang="es-ES" sz="2000" dirty="0">
                <a:latin typeface="Calibri" panose="020F0502020204030204" pitchFamily="34" charset="0"/>
                <a:ea typeface="Calibri" panose="020F0502020204030204" pitchFamily="34" charset="0"/>
                <a:cs typeface="Times New Roman" panose="02020603050405020304" pitchFamily="18" charset="0"/>
              </a:rPr>
              <a:t> Cuatro estudios</a:t>
            </a:r>
            <a:r>
              <a:rPr lang="es-ES" sz="16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(10,17,22,23)</a:t>
            </a:r>
            <a:r>
              <a:rPr lang="es-ES" sz="2000" dirty="0">
                <a:latin typeface="Calibri" panose="020F0502020204030204" pitchFamily="34" charset="0"/>
                <a:ea typeface="Calibri" panose="020F0502020204030204" pitchFamily="34" charset="0"/>
                <a:cs typeface="Times New Roman" panose="02020603050405020304" pitchFamily="18" charset="0"/>
              </a:rPr>
              <a:t>, sin diferencia significativa, RR 0,84 (0,69-1,03)</a:t>
            </a:r>
            <a:endParaRPr lang="es-ES"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s-ES" sz="800" dirty="0">
                <a:latin typeface="Calibri" panose="020F0502020204030204" pitchFamily="34" charset="0"/>
                <a:ea typeface="Calibri" panose="020F0502020204030204" pitchFamily="34" charset="0"/>
                <a:cs typeface="Times New Roman" panose="02020603050405020304" pitchFamily="18" charset="0"/>
              </a:rPr>
              <a:t> </a:t>
            </a:r>
            <a:endParaRPr lang="es-ES"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s-ES" sz="2000" b="1" dirty="0">
                <a:latin typeface="Calibri" panose="020F0502020204030204" pitchFamily="34" charset="0"/>
                <a:ea typeface="Calibri" panose="020F0502020204030204" pitchFamily="34" charset="0"/>
                <a:cs typeface="Times New Roman" panose="02020603050405020304" pitchFamily="18" charset="0"/>
              </a:rPr>
              <a:t>4º Incidencia de Accidente cerebrovascular:</a:t>
            </a:r>
            <a:r>
              <a:rPr lang="es-ES" sz="2000" dirty="0">
                <a:latin typeface="Calibri" panose="020F0502020204030204" pitchFamily="34" charset="0"/>
                <a:ea typeface="Calibri" panose="020F0502020204030204" pitchFamily="34" charset="0"/>
                <a:cs typeface="Times New Roman" panose="02020603050405020304" pitchFamily="18" charset="0"/>
              </a:rPr>
              <a:t> Cuatro estudios</a:t>
            </a:r>
            <a:r>
              <a:rPr lang="es-ES" sz="16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(10,17,22,23)</a:t>
            </a:r>
            <a:r>
              <a:rPr lang="es-ES" sz="2000" dirty="0">
                <a:latin typeface="Calibri" panose="020F0502020204030204" pitchFamily="34" charset="0"/>
                <a:ea typeface="Calibri" panose="020F0502020204030204" pitchFamily="34" charset="0"/>
                <a:cs typeface="Times New Roman" panose="02020603050405020304" pitchFamily="18" charset="0"/>
              </a:rPr>
              <a:t>, sin diferencia significativa, RR 0,89 (0,69-1,14)</a:t>
            </a:r>
            <a:endParaRPr lang="es-ES"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s-ES" sz="800" dirty="0">
                <a:latin typeface="Calibri" panose="020F0502020204030204" pitchFamily="34" charset="0"/>
                <a:ea typeface="Calibri" panose="020F0502020204030204" pitchFamily="34" charset="0"/>
                <a:cs typeface="Times New Roman" panose="02020603050405020304" pitchFamily="18" charset="0"/>
              </a:rPr>
              <a:t> </a:t>
            </a:r>
            <a:endParaRPr lang="es-ES"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s-ES" sz="2000" b="1" dirty="0">
                <a:latin typeface="Calibri" panose="020F0502020204030204" pitchFamily="34" charset="0"/>
                <a:ea typeface="Calibri" panose="020F0502020204030204" pitchFamily="34" charset="0"/>
                <a:cs typeface="Times New Roman" panose="02020603050405020304" pitchFamily="18" charset="0"/>
              </a:rPr>
              <a:t>5º Hospitalización por Insuficiencia cardíaca:</a:t>
            </a:r>
            <a:r>
              <a:rPr lang="es-ES" sz="2000" dirty="0">
                <a:latin typeface="Calibri" panose="020F0502020204030204" pitchFamily="34" charset="0"/>
                <a:ea typeface="Calibri" panose="020F0502020204030204" pitchFamily="34" charset="0"/>
                <a:cs typeface="Times New Roman" panose="02020603050405020304" pitchFamily="18" charset="0"/>
              </a:rPr>
              <a:t> Dos estudios</a:t>
            </a:r>
            <a:r>
              <a:rPr lang="es-ES" sz="16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(10,17)</a:t>
            </a:r>
            <a:r>
              <a:rPr lang="es-ES" sz="2000" dirty="0">
                <a:latin typeface="Calibri" panose="020F0502020204030204" pitchFamily="34" charset="0"/>
                <a:ea typeface="Calibri" panose="020F0502020204030204" pitchFamily="34" charset="0"/>
                <a:cs typeface="Times New Roman" panose="02020603050405020304" pitchFamily="18" charset="0"/>
              </a:rPr>
              <a:t>, sin diferencia significativa, RR 1,10 (0,63-1,79)</a:t>
            </a:r>
            <a:endParaRPr lang="es-ES"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endParaRPr lang="es-ES" sz="2000" dirty="0"/>
          </a:p>
        </p:txBody>
      </p:sp>
    </p:spTree>
    <p:extLst>
      <p:ext uri="{BB962C8B-B14F-4D97-AF65-F5344CB8AC3E}">
        <p14:creationId xmlns:p14="http://schemas.microsoft.com/office/powerpoint/2010/main" val="9481659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688324" y="366471"/>
            <a:ext cx="10815352" cy="6125058"/>
          </a:xfrm>
        </p:spPr>
        <p:txBody>
          <a:bodyPr>
            <a:normAutofit lnSpcReduction="10000"/>
          </a:bodyPr>
          <a:lstStyle/>
          <a:p>
            <a:pPr algn="just">
              <a:lnSpc>
                <a:spcPct val="100000"/>
              </a:lnSpc>
              <a:spcAft>
                <a:spcPts val="0"/>
              </a:spcAft>
            </a:pPr>
            <a:r>
              <a:rPr lang="es-ES_tradnl" b="1" dirty="0">
                <a:solidFill>
                  <a:srgbClr val="CC0099"/>
                </a:solidFill>
                <a:latin typeface="Calibri" panose="020F0502020204030204" pitchFamily="34" charset="0"/>
                <a:ea typeface="Calibri" panose="020F0502020204030204" pitchFamily="34" charset="0"/>
                <a:cs typeface="Times New Roman" panose="02020603050405020304" pitchFamily="18" charset="0"/>
              </a:rPr>
              <a:t>DISCUSIÓN</a:t>
            </a:r>
            <a:endParaRPr lang="es-E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	</a:t>
            </a:r>
            <a:r>
              <a:rPr lang="es-ES" sz="2000" dirty="0">
                <a:solidFill>
                  <a:srgbClr val="FF3399"/>
                </a:solidFill>
                <a:latin typeface="Calibri" panose="020F0502020204030204" pitchFamily="34" charset="0"/>
                <a:ea typeface="Calibri" panose="020F0502020204030204" pitchFamily="34" charset="0"/>
                <a:cs typeface="Times New Roman" panose="02020603050405020304" pitchFamily="18" charset="0"/>
              </a:rPr>
              <a:t>Entre las </a:t>
            </a:r>
            <a:r>
              <a:rPr lang="es-ES" sz="2000" b="1" dirty="0">
                <a:solidFill>
                  <a:srgbClr val="FF3399"/>
                </a:solidFill>
                <a:latin typeface="Calibri" panose="020F0502020204030204" pitchFamily="34" charset="0"/>
                <a:ea typeface="Calibri" panose="020F0502020204030204" pitchFamily="34" charset="0"/>
                <a:cs typeface="Times New Roman" panose="02020603050405020304" pitchFamily="18" charset="0"/>
              </a:rPr>
              <a:t>limitaciones</a:t>
            </a:r>
            <a:r>
              <a:rPr lang="es-ES" sz="2000" dirty="0">
                <a:solidFill>
                  <a:srgbClr val="FF3399"/>
                </a:solidFill>
                <a:latin typeface="Calibri" panose="020F0502020204030204" pitchFamily="34" charset="0"/>
                <a:ea typeface="Calibri" panose="020F0502020204030204" pitchFamily="34" charset="0"/>
                <a:cs typeface="Times New Roman" panose="02020603050405020304" pitchFamily="18" charset="0"/>
              </a:rPr>
              <a:t> de un reanálisis como el nuestro </a:t>
            </a:r>
            <a:r>
              <a:rPr lang="es-ES" sz="2000" dirty="0">
                <a:latin typeface="Calibri" panose="020F0502020204030204" pitchFamily="34" charset="0"/>
                <a:ea typeface="Calibri" panose="020F0502020204030204" pitchFamily="34" charset="0"/>
                <a:cs typeface="Times New Roman" panose="02020603050405020304" pitchFamily="18" charset="0"/>
              </a:rPr>
              <a:t>hay que citar que nosotros no hemos obtenido los 18 estudios tras practicar nuestra propia revisión sistemática, sino que hemos asumido la eficacia del motor de búsqueda de </a:t>
            </a:r>
            <a:r>
              <a:rPr lang="es-ES" sz="2000" dirty="0" err="1">
                <a:latin typeface="Calibri" panose="020F0502020204030204" pitchFamily="34" charset="0"/>
                <a:ea typeface="Calibri" panose="020F0502020204030204" pitchFamily="34" charset="0"/>
                <a:cs typeface="Times New Roman" panose="02020603050405020304" pitchFamily="18" charset="0"/>
              </a:rPr>
              <a:t>Xie</a:t>
            </a:r>
            <a:r>
              <a:rPr lang="es-ES" sz="2000" dirty="0">
                <a:latin typeface="Calibri" panose="020F0502020204030204" pitchFamily="34" charset="0"/>
                <a:ea typeface="Calibri" panose="020F0502020204030204" pitchFamily="34" charset="0"/>
                <a:cs typeface="Times New Roman" panose="02020603050405020304" pitchFamily="18" charset="0"/>
              </a:rPr>
              <a:t> y col, </a:t>
            </a:r>
            <a:r>
              <a:rPr lang="es-ES" sz="2000" dirty="0">
                <a:solidFill>
                  <a:srgbClr val="FF6600"/>
                </a:solidFill>
                <a:latin typeface="Calibri" panose="020F0502020204030204" pitchFamily="34" charset="0"/>
                <a:ea typeface="Calibri" panose="020F0502020204030204" pitchFamily="34" charset="0"/>
                <a:cs typeface="Times New Roman" panose="02020603050405020304" pitchFamily="18" charset="0"/>
              </a:rPr>
              <a:t>si bien estimamos que no habríamos tenido diferencias sustanciales con ellos,</a:t>
            </a:r>
            <a:r>
              <a:rPr lang="es-ES" sz="2000" dirty="0">
                <a:latin typeface="Calibri" panose="020F0502020204030204" pitchFamily="34" charset="0"/>
                <a:ea typeface="Calibri" panose="020F0502020204030204" pitchFamily="34" charset="0"/>
                <a:cs typeface="Times New Roman" panose="02020603050405020304" pitchFamily="18" charset="0"/>
              </a:rPr>
              <a:t> </a:t>
            </a:r>
            <a:r>
              <a:rPr lang="es-ES" sz="2000" dirty="0">
                <a:solidFill>
                  <a:srgbClr val="00B0F0"/>
                </a:solidFill>
                <a:latin typeface="Calibri" panose="020F0502020204030204" pitchFamily="34" charset="0"/>
                <a:ea typeface="Calibri" panose="020F0502020204030204" pitchFamily="34" charset="0"/>
                <a:cs typeface="Times New Roman" panose="02020603050405020304" pitchFamily="18" charset="0"/>
              </a:rPr>
              <a:t>incluso excluyendo los dos ensayos clínicos</a:t>
            </a:r>
            <a:r>
              <a:rPr lang="es-ES" sz="2000" dirty="0">
                <a:latin typeface="Calibri" panose="020F0502020204030204" pitchFamily="34" charset="0"/>
                <a:ea typeface="Calibri" panose="020F0502020204030204" pitchFamily="34" charset="0"/>
                <a:cs typeface="Times New Roman" panose="02020603050405020304" pitchFamily="18" charset="0"/>
              </a:rPr>
              <a:t> por las causas mencionadas más arriba, </a:t>
            </a:r>
            <a:r>
              <a:rPr lang="es-ES" sz="2000" dirty="0">
                <a:solidFill>
                  <a:srgbClr val="CCCC00"/>
                </a:solidFill>
                <a:latin typeface="Calibri" panose="020F0502020204030204" pitchFamily="34" charset="0"/>
                <a:ea typeface="Calibri" panose="020F0502020204030204" pitchFamily="34" charset="0"/>
                <a:cs typeface="Times New Roman" panose="02020603050405020304" pitchFamily="18" charset="0"/>
              </a:rPr>
              <a:t>y añadiendo el SPRINT</a:t>
            </a:r>
            <a:r>
              <a:rPr lang="es-ES" sz="2000" dirty="0">
                <a:latin typeface="Calibri" panose="020F0502020204030204" pitchFamily="34" charset="0"/>
                <a:ea typeface="Calibri" panose="020F0502020204030204" pitchFamily="34" charset="0"/>
                <a:cs typeface="Times New Roman" panose="02020603050405020304" pitchFamily="18" charset="0"/>
              </a:rPr>
              <a:t>.</a:t>
            </a:r>
            <a:endParaRPr lang="es-E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	</a:t>
            </a:r>
            <a:r>
              <a:rPr lang="es-ES" sz="2000" b="1" dirty="0">
                <a:solidFill>
                  <a:srgbClr val="009900"/>
                </a:solidFill>
                <a:latin typeface="Calibri" panose="020F0502020204030204" pitchFamily="34" charset="0"/>
                <a:ea typeface="Calibri" panose="020F0502020204030204" pitchFamily="34" charset="0"/>
                <a:cs typeface="Times New Roman" panose="02020603050405020304" pitchFamily="18" charset="0"/>
              </a:rPr>
              <a:t>Una fortaleza </a:t>
            </a:r>
            <a:r>
              <a:rPr lang="es-ES" sz="2000" dirty="0">
                <a:solidFill>
                  <a:srgbClr val="009900"/>
                </a:solidFill>
                <a:latin typeface="Calibri" panose="020F0502020204030204" pitchFamily="34" charset="0"/>
                <a:ea typeface="Calibri" panose="020F0502020204030204" pitchFamily="34" charset="0"/>
                <a:cs typeface="Times New Roman" panose="02020603050405020304" pitchFamily="18" charset="0"/>
              </a:rPr>
              <a:t>de nuestro reanálisis es la graduación, mediante la metodología GRADE</a:t>
            </a:r>
            <a:r>
              <a:rPr lang="es-ES" sz="2000" dirty="0">
                <a:latin typeface="Calibri" panose="020F0502020204030204" pitchFamily="34" charset="0"/>
                <a:ea typeface="Calibri" panose="020F0502020204030204" pitchFamily="34" charset="0"/>
                <a:cs typeface="Times New Roman" panose="02020603050405020304" pitchFamily="18" charset="0"/>
              </a:rPr>
              <a:t>, de la validez de las evidencias, </a:t>
            </a:r>
            <a:r>
              <a:rPr lang="es-ES" sz="2000" dirty="0">
                <a:solidFill>
                  <a:srgbClr val="33CC33"/>
                </a:solidFill>
                <a:latin typeface="Calibri" panose="020F0502020204030204" pitchFamily="34" charset="0"/>
                <a:ea typeface="Calibri" panose="020F0502020204030204" pitchFamily="34" charset="0"/>
                <a:cs typeface="Times New Roman" panose="02020603050405020304" pitchFamily="18" charset="0"/>
              </a:rPr>
              <a:t>y el cálculo de la magnitud (y precisión) del efecto hasta el NNT por año</a:t>
            </a:r>
            <a:r>
              <a:rPr lang="es-ES" sz="2000" dirty="0">
                <a:latin typeface="Calibri" panose="020F0502020204030204" pitchFamily="34" charset="0"/>
                <a:ea typeface="Calibri" panose="020F0502020204030204" pitchFamily="34" charset="0"/>
                <a:cs typeface="Times New Roman" panose="02020603050405020304" pitchFamily="18" charset="0"/>
              </a:rPr>
              <a:t>, de cada una de las variables de resultados en salud de las que había datos, además de sus respectivos intervalos de predicción. </a:t>
            </a:r>
            <a:r>
              <a:rPr lang="es-ES" sz="2000" dirty="0">
                <a:solidFill>
                  <a:srgbClr val="92D050"/>
                </a:solidFill>
                <a:latin typeface="Calibri" panose="020F0502020204030204" pitchFamily="34" charset="0"/>
                <a:ea typeface="Calibri" panose="020F0502020204030204" pitchFamily="34" charset="0"/>
                <a:cs typeface="Times New Roman" panose="02020603050405020304" pitchFamily="18" charset="0"/>
              </a:rPr>
              <a:t>Está justificada nuestra inversión adicional de tiempo y recursos porque sin conocer la validez, la magnitud y la precisión, no puede estimarse la relevancia clínica, y por tanto es problemático y difícil hacer alguna recomendación, entre otras razones porque no puede situarse en una escala de prioridades.</a:t>
            </a:r>
            <a:endParaRPr lang="es-ES" dirty="0">
              <a:solidFill>
                <a:srgbClr val="92D05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	</a:t>
            </a:r>
            <a:r>
              <a:rPr lang="es-ES" sz="2000" b="1" dirty="0">
                <a:solidFill>
                  <a:srgbClr val="CCCC00"/>
                </a:solidFill>
                <a:latin typeface="Calibri" panose="020F0502020204030204" pitchFamily="34" charset="0"/>
                <a:ea typeface="Calibri" panose="020F0502020204030204" pitchFamily="34" charset="0"/>
                <a:cs typeface="Times New Roman" panose="02020603050405020304" pitchFamily="18" charset="0"/>
              </a:rPr>
              <a:t>Otra fortaleza </a:t>
            </a:r>
            <a:r>
              <a:rPr lang="es-ES" sz="2000" dirty="0">
                <a:solidFill>
                  <a:srgbClr val="CCCC00"/>
                </a:solidFill>
                <a:latin typeface="Calibri" panose="020F0502020204030204" pitchFamily="34" charset="0"/>
                <a:ea typeface="Calibri" panose="020F0502020204030204" pitchFamily="34" charset="0"/>
                <a:cs typeface="Times New Roman" panose="02020603050405020304" pitchFamily="18" charset="0"/>
              </a:rPr>
              <a:t>de nuestro trabajo es que adicionalmente hemos hecho estimaciones exploratorias, </a:t>
            </a:r>
            <a:r>
              <a:rPr lang="es-ES" sz="2000" dirty="0">
                <a:latin typeface="Calibri" panose="020F0502020204030204" pitchFamily="34" charset="0"/>
                <a:ea typeface="Calibri" panose="020F0502020204030204" pitchFamily="34" charset="0"/>
                <a:cs typeface="Times New Roman" panose="02020603050405020304" pitchFamily="18" charset="0"/>
              </a:rPr>
              <a:t>no con los objetivos de presión arterial perseguidos, sino </a:t>
            </a:r>
            <a:r>
              <a:rPr lang="es-ES" sz="2000" dirty="0">
                <a:solidFill>
                  <a:srgbClr val="CCCC00"/>
                </a:solidFill>
                <a:latin typeface="Calibri" panose="020F0502020204030204" pitchFamily="34" charset="0"/>
                <a:ea typeface="Calibri" panose="020F0502020204030204" pitchFamily="34" charset="0"/>
                <a:cs typeface="Times New Roman" panose="02020603050405020304" pitchFamily="18" charset="0"/>
              </a:rPr>
              <a:t>con las presiones conseguidas</a:t>
            </a:r>
            <a:r>
              <a:rPr lang="es-ES" sz="2000" dirty="0">
                <a:latin typeface="Calibri" panose="020F0502020204030204" pitchFamily="34" charset="0"/>
                <a:ea typeface="Calibri" panose="020F0502020204030204" pitchFamily="34" charset="0"/>
                <a:cs typeface="Times New Roman" panose="02020603050405020304" pitchFamily="18" charset="0"/>
              </a:rPr>
              <a:t>, porque las asociaciones entre los resultados en salud y las presiones arteriales son más precisas si son las alcanzadas de hecho que si son las perseguidas. Así, hemos practicado 21 correlaciones y rectas de regresión lineal simple, que pretenden estimar exploratoriamente las asociaciones de los tres bloques siguientes:</a:t>
            </a:r>
            <a:endParaRPr lang="es-ES"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endParaRPr lang="es-ES" sz="2000" dirty="0"/>
          </a:p>
        </p:txBody>
      </p:sp>
    </p:spTree>
    <p:extLst>
      <p:ext uri="{BB962C8B-B14F-4D97-AF65-F5344CB8AC3E}">
        <p14:creationId xmlns:p14="http://schemas.microsoft.com/office/powerpoint/2010/main" val="37664928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688324" y="366471"/>
            <a:ext cx="10815352" cy="6125058"/>
          </a:xfrm>
        </p:spPr>
        <p:txBody>
          <a:bodyPr>
            <a:normAutofit/>
          </a:bodyPr>
          <a:lstStyle/>
          <a:p>
            <a:pPr algn="just">
              <a:lnSpc>
                <a:spcPct val="100000"/>
              </a:lnSpc>
              <a:spcAft>
                <a:spcPts val="0"/>
              </a:spcAft>
            </a:pPr>
            <a:r>
              <a:rPr lang="es-ES" sz="2000" b="1" dirty="0">
                <a:latin typeface="Calibri" panose="020F0502020204030204" pitchFamily="34" charset="0"/>
                <a:ea typeface="Calibri" panose="020F0502020204030204" pitchFamily="34" charset="0"/>
                <a:cs typeface="Times New Roman" panose="02020603050405020304" pitchFamily="18" charset="0"/>
              </a:rPr>
              <a:t>1º La asociación entre la diferencia de PAS al final entre los grupos de control intensivo y convencional (como variable independiente), y sus respectivas Reducciones Absolutas de los Riesgos (como variable dependiente).</a:t>
            </a:r>
            <a:r>
              <a:rPr lang="es-ES" sz="2000" dirty="0">
                <a:latin typeface="Calibri" panose="020F0502020204030204" pitchFamily="34" charset="0"/>
                <a:ea typeface="Calibri" panose="020F0502020204030204" pitchFamily="34" charset="0"/>
                <a:cs typeface="Times New Roman" panose="02020603050405020304" pitchFamily="18" charset="0"/>
              </a:rPr>
              <a:t> Tras practicarlas, no hemos encontrado ningún coeficiente de correlación ni coeficiente de regresión lineal estadísticamente significativos en ninguna de las variables de resultados en salud: Mortalidad por todas las causas, Mortalidad cardiovascular, Infarto de miocardio, Accidente cerebrovascular, Insuficiencia cardíaca, Enfermedad renal terminal, Efectos adversos graves o que motivan hospitalización atribuibles al tratamiento. Los resultados, con sus gráficos comentados, pueden verse en detalle en el </a:t>
            </a:r>
            <a:r>
              <a:rPr lang="es-ES" sz="2000" b="1" dirty="0">
                <a:solidFill>
                  <a:srgbClr val="993300"/>
                </a:solidFill>
                <a:latin typeface="Calibri" panose="020F0502020204030204" pitchFamily="34" charset="0"/>
                <a:ea typeface="Calibri" panose="020F0502020204030204" pitchFamily="34" charset="0"/>
                <a:cs typeface="Times New Roman" panose="02020603050405020304" pitchFamily="18" charset="0"/>
              </a:rPr>
              <a:t>suplemento 4, 1ª pestaña</a:t>
            </a:r>
            <a:r>
              <a:rPr lang="es-ES" sz="2000" dirty="0">
                <a:latin typeface="Calibri" panose="020F0502020204030204" pitchFamily="34" charset="0"/>
                <a:ea typeface="Calibri" panose="020F0502020204030204" pitchFamily="34" charset="0"/>
                <a:cs typeface="Times New Roman" panose="02020603050405020304" pitchFamily="18" charset="0"/>
              </a:rPr>
              <a:t>.</a:t>
            </a:r>
            <a:endParaRPr lang="es-ES"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endParaRPr lang="es-ES" sz="2000" dirty="0"/>
          </a:p>
        </p:txBody>
      </p:sp>
    </p:spTree>
    <p:extLst>
      <p:ext uri="{BB962C8B-B14F-4D97-AF65-F5344CB8AC3E}">
        <p14:creationId xmlns:p14="http://schemas.microsoft.com/office/powerpoint/2010/main" val="3514875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688324" y="366471"/>
            <a:ext cx="10815352" cy="6125058"/>
          </a:xfrm>
        </p:spPr>
        <p:txBody>
          <a:bodyPr>
            <a:normAutofit/>
          </a:bodyPr>
          <a:lstStyle/>
          <a:p>
            <a:pPr algn="just">
              <a:lnSpc>
                <a:spcPct val="100000"/>
              </a:lnSpc>
              <a:spcAft>
                <a:spcPts val="0"/>
              </a:spcAft>
            </a:pPr>
            <a:r>
              <a:rPr lang="es-ES" sz="2000" b="1" dirty="0">
                <a:latin typeface="Calibri" panose="020F0502020204030204" pitchFamily="34" charset="0"/>
                <a:ea typeface="Calibri" panose="020F0502020204030204" pitchFamily="34" charset="0"/>
                <a:cs typeface="Times New Roman" panose="02020603050405020304" pitchFamily="18" charset="0"/>
              </a:rPr>
              <a:t>2º La asociación entre las diferencias de PAS entre el final y el inicio de todas las 36 cohortes (como variable independiente), y sus respectivas incidencias de eventos por año (como variable dependiente). </a:t>
            </a:r>
            <a:r>
              <a:rPr lang="es-ES" sz="2000" dirty="0">
                <a:latin typeface="Calibri" panose="020F0502020204030204" pitchFamily="34" charset="0"/>
                <a:ea typeface="Calibri" panose="020F0502020204030204" pitchFamily="34" charset="0"/>
                <a:cs typeface="Times New Roman" panose="02020603050405020304" pitchFamily="18" charset="0"/>
              </a:rPr>
              <a:t>Tras practicarlas, no hemos encontrado ningún coeficiente de correlación ni coeficiente de regresión lineal estadísticamente significativos en ninguna de 5 variables siguientes: Mortalidad por todas las causas, Accidente cerebrovascular, Insuficiencia cardíaca, Enfermedad renal terminal. </a:t>
            </a:r>
            <a:endParaRPr lang="es-ES"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0000"/>
              </a:lnSpc>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Hemos encontrado significación estadística en la correlación y regresión para las variables Mortalidad cardiovascular e Infarto de miocardio, si bien la varianza explicada fue del 24% y 30% respectivamente, lo que significa que el 76% y el 70% de la Mortalidad CV y del Infarto de miocardio, respectivamente, se explican por factores ajenos a la diferencia de PAS entre el inicio y el final. Por si la historia de enfermedad cardiovascular o de diabetes en el inicio, pudieran haber influido como variables predictoras en el </a:t>
            </a:r>
            <a:r>
              <a:rPr lang="es-ES" sz="2000" dirty="0" smtClean="0">
                <a:latin typeface="Calibri" panose="020F0502020204030204" pitchFamily="34" charset="0"/>
                <a:ea typeface="Calibri" panose="020F0502020204030204" pitchFamily="34" charset="0"/>
                <a:cs typeface="Times New Roman" panose="02020603050405020304" pitchFamily="18" charset="0"/>
              </a:rPr>
              <a:t>efecto de ambos </a:t>
            </a:r>
            <a:r>
              <a:rPr lang="es-ES" sz="2000" dirty="0">
                <a:latin typeface="Calibri" panose="020F0502020204030204" pitchFamily="34" charset="0"/>
                <a:ea typeface="Calibri" panose="020F0502020204030204" pitchFamily="34" charset="0"/>
                <a:cs typeface="Times New Roman" panose="02020603050405020304" pitchFamily="18" charset="0"/>
              </a:rPr>
              <a:t>resultados, las hemos añadido exploratoriamente, con el método “paso a paso” de la regresión múltiple, sin encontrar mejora en la significación estadística, y, como consecuencia, sin mejorar la proporción de varianza explicada.</a:t>
            </a:r>
            <a:endParaRPr lang="es-ES"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0000"/>
              </a:lnSpc>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También hemos encontrado significación estadística en la correlación y la regresión para la variable Efectos adversos graves o que motivan hospitalización, atribuibles al tratamiento. En este caso, la variabilidad explicada por modelo es del 73%, pero el resultado proviene sólo de las 6 cohortes de los tres ensayos clínicos que informan con garantías de éstos.</a:t>
            </a:r>
            <a:endParaRPr lang="es-ES"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0000"/>
              </a:lnSpc>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Los resultados y gráficos pueden verse en detalle en el </a:t>
            </a:r>
            <a:r>
              <a:rPr lang="es-ES" sz="2000" b="1" dirty="0">
                <a:solidFill>
                  <a:srgbClr val="993300"/>
                </a:solidFill>
                <a:latin typeface="Calibri" panose="020F0502020204030204" pitchFamily="34" charset="0"/>
                <a:ea typeface="Calibri" panose="020F0502020204030204" pitchFamily="34" charset="0"/>
                <a:cs typeface="Times New Roman" panose="02020603050405020304" pitchFamily="18" charset="0"/>
              </a:rPr>
              <a:t>suplemento 4, 2ª pestaña</a:t>
            </a:r>
            <a:r>
              <a:rPr lang="es-ES" sz="2000" dirty="0">
                <a:latin typeface="Calibri" panose="020F0502020204030204" pitchFamily="34" charset="0"/>
                <a:ea typeface="Calibri" panose="020F0502020204030204" pitchFamily="34" charset="0"/>
                <a:cs typeface="Times New Roman" panose="02020603050405020304" pitchFamily="18" charset="0"/>
              </a:rPr>
              <a:t>.</a:t>
            </a:r>
            <a:endParaRPr lang="es-ES"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endParaRPr lang="es-ES" sz="2000" dirty="0"/>
          </a:p>
        </p:txBody>
      </p:sp>
    </p:spTree>
    <p:extLst>
      <p:ext uri="{BB962C8B-B14F-4D97-AF65-F5344CB8AC3E}">
        <p14:creationId xmlns:p14="http://schemas.microsoft.com/office/powerpoint/2010/main" val="3728553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688324" y="366471"/>
            <a:ext cx="10815352" cy="6125058"/>
          </a:xfrm>
        </p:spPr>
        <p:txBody>
          <a:bodyPr>
            <a:normAutofit/>
          </a:bodyPr>
          <a:lstStyle/>
          <a:p>
            <a:pPr algn="just">
              <a:lnSpc>
                <a:spcPct val="100000"/>
              </a:lnSpc>
              <a:spcAft>
                <a:spcPts val="0"/>
              </a:spcAft>
            </a:pPr>
            <a:r>
              <a:rPr lang="es-ES" sz="2000" b="1" dirty="0">
                <a:latin typeface="Calibri" panose="020F0502020204030204" pitchFamily="34" charset="0"/>
                <a:ea typeface="Calibri" panose="020F0502020204030204" pitchFamily="34" charset="0"/>
                <a:cs typeface="Times New Roman" panose="02020603050405020304" pitchFamily="18" charset="0"/>
              </a:rPr>
              <a:t>3º La asociación entre las PAS alcanzadas al final (como variable independiente) y sus respectivas incidencias de eventos por año (como variable dependiente). </a:t>
            </a:r>
            <a:r>
              <a:rPr lang="es-ES" sz="2000" dirty="0">
                <a:latin typeface="Calibri" panose="020F0502020204030204" pitchFamily="34" charset="0"/>
                <a:ea typeface="Calibri" panose="020F0502020204030204" pitchFamily="34" charset="0"/>
                <a:cs typeface="Times New Roman" panose="02020603050405020304" pitchFamily="18" charset="0"/>
              </a:rPr>
              <a:t>Tras practicarlas, no hemos encontrado ningún coeficiente de correlación ni coeficiente de regresión lineal en ninguna de 7 variables siguientes: Mortalidad por todas las causas, Mortalidad cardiovascular, Infarto de miocardio, Insuficiencia cardíaca, Enfermedad renal terminal, Efectos adversos graves o que motivan hospitalización, atribuibles al tratamiento. </a:t>
            </a:r>
            <a:endParaRPr lang="es-ES"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0000"/>
              </a:lnSpc>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Hemos encontrado significación estadística en la correlación y regresión para la variable Accidente cerebrovascular, si bien la varianza explicada fue del 20%, lo que significa que el 80% del Accidente cerebrovascular se explica por factores ajenos a las PAS alcanzadas al final. Por si la historia de enfermedad cardiovascular o de diabetes en el inicio, pudieran haber influido como variables predictoras en el efecto </a:t>
            </a:r>
            <a:r>
              <a:rPr lang="es-ES" sz="2000" smtClean="0">
                <a:latin typeface="Calibri" panose="020F0502020204030204" pitchFamily="34" charset="0"/>
                <a:ea typeface="Calibri" panose="020F0502020204030204" pitchFamily="34" charset="0"/>
                <a:cs typeface="Times New Roman" panose="02020603050405020304" pitchFamily="18" charset="0"/>
              </a:rPr>
              <a:t>de ambos </a:t>
            </a:r>
            <a:r>
              <a:rPr lang="es-ES" sz="2000" dirty="0">
                <a:latin typeface="Calibri" panose="020F0502020204030204" pitchFamily="34" charset="0"/>
                <a:ea typeface="Calibri" panose="020F0502020204030204" pitchFamily="34" charset="0"/>
                <a:cs typeface="Times New Roman" panose="02020603050405020304" pitchFamily="18" charset="0"/>
              </a:rPr>
              <a:t>resultados, las hemos añadido exploratoriamente, con el método “paso a paso” de la regresión múltiple, sin encontrar mejora en la significación estadística, y, como consecuencia, sin mejorar la proporción de varianza explicada.</a:t>
            </a:r>
            <a:endParaRPr lang="es-ES"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0000"/>
              </a:lnSpc>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Los resultados y gráficos pueden verse en detalle en el </a:t>
            </a:r>
            <a:r>
              <a:rPr lang="es-ES" sz="2000" b="1" dirty="0">
                <a:solidFill>
                  <a:srgbClr val="993300"/>
                </a:solidFill>
                <a:latin typeface="Calibri" panose="020F0502020204030204" pitchFamily="34" charset="0"/>
                <a:ea typeface="Calibri" panose="020F0502020204030204" pitchFamily="34" charset="0"/>
                <a:cs typeface="Times New Roman" panose="02020603050405020304" pitchFamily="18" charset="0"/>
              </a:rPr>
              <a:t>suplemento 4, 3ª pestaña</a:t>
            </a:r>
            <a:r>
              <a:rPr lang="es-ES" sz="2000" dirty="0">
                <a:latin typeface="Calibri" panose="020F0502020204030204" pitchFamily="34" charset="0"/>
                <a:ea typeface="Calibri" panose="020F0502020204030204" pitchFamily="34" charset="0"/>
                <a:cs typeface="Times New Roman" panose="02020603050405020304" pitchFamily="18" charset="0"/>
              </a:rPr>
              <a:t>.</a:t>
            </a:r>
            <a:endParaRPr lang="es-ES"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endParaRPr lang="es-ES" sz="2000" dirty="0"/>
          </a:p>
        </p:txBody>
      </p:sp>
    </p:spTree>
    <p:extLst>
      <p:ext uri="{BB962C8B-B14F-4D97-AF65-F5344CB8AC3E}">
        <p14:creationId xmlns:p14="http://schemas.microsoft.com/office/powerpoint/2010/main" val="42282206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688324" y="732942"/>
            <a:ext cx="10815352" cy="6125058"/>
          </a:xfrm>
        </p:spPr>
        <p:txBody>
          <a:bodyPr>
            <a:normAutofit/>
          </a:bodyPr>
          <a:lstStyle/>
          <a:p>
            <a:pPr algn="just">
              <a:lnSpc>
                <a:spcPct val="100000"/>
              </a:lnSpc>
              <a:spcAft>
                <a:spcPts val="0"/>
              </a:spcAft>
            </a:pPr>
            <a:r>
              <a:rPr lang="es-ES" sz="2000" b="1" dirty="0">
                <a:latin typeface="Calibri" panose="020F0502020204030204" pitchFamily="34" charset="0"/>
                <a:ea typeface="Calibri" panose="020F0502020204030204" pitchFamily="34" charset="0"/>
                <a:cs typeface="Times New Roman" panose="02020603050405020304" pitchFamily="18" charset="0"/>
              </a:rPr>
              <a:t>En resumen: </a:t>
            </a:r>
          </a:p>
          <a:p>
            <a:pPr algn="just">
              <a:lnSpc>
                <a:spcPct val="100000"/>
              </a:lnSpc>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	La muestra de 18 pares en el primer análisis exploratorio, y de 36 pares en el segundo y tercero, son pequeñas. Sin embargo, unidas sus ausentes o débiles asociaciones a los RR combinados que hemos obtenido de los metaanálisis, parece que el comportamiento de los resultados en salud (variable dependiente Y) está nula o débilmente asociada con el tratamiento intensivo con fármacos (la principal de las posibles variables independientes), y que la distancia entre el resultado pronosticado por el modelo (es decir, lo esperable al aplicar el RR combinado de la intervención) y el resultado real, es en su totalidad o en su mayoría explicado por el azar, es decir por el error aleatorio </a:t>
            </a:r>
            <a:r>
              <a:rPr lang="es-ES_tradnl" sz="2000" dirty="0">
                <a:latin typeface="Calibri" panose="020F0502020204030204" pitchFamily="34" charset="0"/>
                <a:ea typeface="Calibri" panose="020F0502020204030204" pitchFamily="34" charset="0"/>
                <a:cs typeface="Times New Roman" panose="02020603050405020304" pitchFamily="18" charset="0"/>
              </a:rPr>
              <a:t>(</a:t>
            </a:r>
            <a:r>
              <a:rPr lang="es-ES_tradnl" sz="2000" dirty="0">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es-ES_tradnl" sz="2000" baseline="-25000" dirty="0">
                <a:latin typeface="Calibri" panose="020F0502020204030204" pitchFamily="34" charset="0"/>
                <a:ea typeface="Calibri" panose="020F0502020204030204" pitchFamily="34" charset="0"/>
                <a:cs typeface="Times New Roman" panose="02020603050405020304" pitchFamily="18" charset="0"/>
              </a:rPr>
              <a:t>i</a:t>
            </a:r>
            <a:r>
              <a:rPr lang="es-ES" sz="2000" dirty="0">
                <a:latin typeface="Calibri" panose="020F0502020204030204" pitchFamily="34" charset="0"/>
                <a:ea typeface="Calibri" panose="020F0502020204030204" pitchFamily="34" charset="0"/>
                <a:cs typeface="Times New Roman" panose="02020603050405020304" pitchFamily="18" charset="0"/>
              </a:rPr>
              <a:t>), que es un conjunto de factores ajenos al tratamiento intensivo. </a:t>
            </a:r>
            <a:endParaRPr lang="es-ES"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0000"/>
              </a:lnSpc>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Al interpretarlo mediante la ecuación multivariable del modelo: </a:t>
            </a:r>
            <a:r>
              <a:rPr lang="es-ES_tradnl" sz="2000" dirty="0">
                <a:latin typeface="Calibri" panose="020F0502020204030204" pitchFamily="34" charset="0"/>
                <a:ea typeface="Calibri" panose="020F0502020204030204" pitchFamily="34" charset="0"/>
                <a:cs typeface="Times New Roman" panose="02020603050405020304" pitchFamily="18" charset="0"/>
              </a:rPr>
              <a:t>Y</a:t>
            </a:r>
            <a:r>
              <a:rPr lang="es-ES_tradnl" sz="2000" baseline="-25000" dirty="0">
                <a:latin typeface="Calibri" panose="020F0502020204030204" pitchFamily="34" charset="0"/>
                <a:ea typeface="Calibri" panose="020F0502020204030204" pitchFamily="34" charset="0"/>
                <a:cs typeface="Times New Roman" panose="02020603050405020304" pitchFamily="18" charset="0"/>
              </a:rPr>
              <a:t>i </a:t>
            </a:r>
            <a:r>
              <a:rPr lang="es-ES_tradnl" sz="2000" dirty="0">
                <a:latin typeface="Calibri" panose="020F0502020204030204" pitchFamily="34" charset="0"/>
                <a:ea typeface="Calibri" panose="020F0502020204030204" pitchFamily="34" charset="0"/>
                <a:cs typeface="Times New Roman" panose="02020603050405020304" pitchFamily="18" charset="0"/>
              </a:rPr>
              <a:t>= (</a:t>
            </a:r>
            <a:r>
              <a:rPr lang="es-ES_tradnl" sz="2000" dirty="0" err="1">
                <a:latin typeface="Calibri" panose="020F0502020204030204" pitchFamily="34" charset="0"/>
                <a:ea typeface="Calibri" panose="020F0502020204030204" pitchFamily="34" charset="0"/>
                <a:cs typeface="Times New Roman" panose="02020603050405020304" pitchFamily="18" charset="0"/>
              </a:rPr>
              <a:t>b</a:t>
            </a:r>
            <a:r>
              <a:rPr lang="es-ES_tradnl" sz="2000" baseline="-25000" dirty="0" err="1">
                <a:latin typeface="Calibri" panose="020F0502020204030204" pitchFamily="34" charset="0"/>
                <a:ea typeface="Calibri" panose="020F0502020204030204" pitchFamily="34" charset="0"/>
                <a:cs typeface="Times New Roman" panose="02020603050405020304" pitchFamily="18" charset="0"/>
              </a:rPr>
              <a:t>o</a:t>
            </a:r>
            <a:r>
              <a:rPr lang="es-ES_tradnl" sz="2000" dirty="0">
                <a:latin typeface="Calibri" panose="020F0502020204030204" pitchFamily="34" charset="0"/>
                <a:ea typeface="Calibri" panose="020F0502020204030204" pitchFamily="34" charset="0"/>
                <a:cs typeface="Times New Roman" panose="02020603050405020304" pitchFamily="18" charset="0"/>
              </a:rPr>
              <a:t> + b</a:t>
            </a:r>
            <a:r>
              <a:rPr lang="es-ES_tradnl" sz="2000" baseline="-25000" dirty="0">
                <a:latin typeface="Calibri" panose="020F0502020204030204" pitchFamily="34" charset="0"/>
                <a:ea typeface="Calibri" panose="020F0502020204030204" pitchFamily="34" charset="0"/>
                <a:cs typeface="Times New Roman" panose="02020603050405020304" pitchFamily="18" charset="0"/>
              </a:rPr>
              <a:t>1</a:t>
            </a:r>
            <a:r>
              <a:rPr lang="es-ES_tradnl" sz="2000" dirty="0">
                <a:latin typeface="Calibri" panose="020F0502020204030204" pitchFamily="34" charset="0"/>
                <a:ea typeface="Calibri" panose="020F0502020204030204" pitchFamily="34" charset="0"/>
                <a:cs typeface="Times New Roman" panose="02020603050405020304" pitchFamily="18" charset="0"/>
              </a:rPr>
              <a:t>X</a:t>
            </a:r>
            <a:r>
              <a:rPr lang="es-ES_tradnl" sz="2000" baseline="-25000" dirty="0">
                <a:latin typeface="Calibri" panose="020F0502020204030204" pitchFamily="34" charset="0"/>
                <a:ea typeface="Calibri" panose="020F0502020204030204" pitchFamily="34" charset="0"/>
                <a:cs typeface="Times New Roman" panose="02020603050405020304" pitchFamily="18" charset="0"/>
              </a:rPr>
              <a:t>1i</a:t>
            </a:r>
            <a:r>
              <a:rPr lang="es-ES_tradnl" sz="2000" dirty="0">
                <a:latin typeface="Calibri" panose="020F0502020204030204" pitchFamily="34" charset="0"/>
                <a:ea typeface="Calibri" panose="020F0502020204030204" pitchFamily="34" charset="0"/>
                <a:cs typeface="Times New Roman" panose="02020603050405020304" pitchFamily="18" charset="0"/>
              </a:rPr>
              <a:t> + b</a:t>
            </a:r>
            <a:r>
              <a:rPr lang="es-ES_tradnl" sz="2000" baseline="-25000" dirty="0">
                <a:latin typeface="Calibri" panose="020F0502020204030204" pitchFamily="34" charset="0"/>
                <a:ea typeface="Calibri" panose="020F0502020204030204" pitchFamily="34" charset="0"/>
                <a:cs typeface="Times New Roman" panose="02020603050405020304" pitchFamily="18" charset="0"/>
              </a:rPr>
              <a:t>2</a:t>
            </a:r>
            <a:r>
              <a:rPr lang="es-ES_tradnl" sz="2000" dirty="0">
                <a:latin typeface="Calibri" panose="020F0502020204030204" pitchFamily="34" charset="0"/>
                <a:ea typeface="Calibri" panose="020F0502020204030204" pitchFamily="34" charset="0"/>
                <a:cs typeface="Times New Roman" panose="02020603050405020304" pitchFamily="18" charset="0"/>
              </a:rPr>
              <a:t>X</a:t>
            </a:r>
            <a:r>
              <a:rPr lang="es-ES_tradnl" sz="2000" baseline="-25000" dirty="0">
                <a:latin typeface="Calibri" panose="020F0502020204030204" pitchFamily="34" charset="0"/>
                <a:ea typeface="Calibri" panose="020F0502020204030204" pitchFamily="34" charset="0"/>
                <a:cs typeface="Times New Roman" panose="02020603050405020304" pitchFamily="18" charset="0"/>
              </a:rPr>
              <a:t>2i</a:t>
            </a:r>
            <a:r>
              <a:rPr lang="es-ES_tradnl" sz="2000" dirty="0">
                <a:latin typeface="Calibri" panose="020F0502020204030204" pitchFamily="34" charset="0"/>
                <a:ea typeface="Calibri" panose="020F0502020204030204" pitchFamily="34" charset="0"/>
                <a:cs typeface="Times New Roman" panose="02020603050405020304" pitchFamily="18" charset="0"/>
              </a:rPr>
              <a:t> + ….. + </a:t>
            </a:r>
            <a:r>
              <a:rPr lang="es-ES_tradnl" sz="2000" dirty="0" err="1">
                <a:latin typeface="Calibri" panose="020F0502020204030204" pitchFamily="34" charset="0"/>
                <a:ea typeface="Calibri" panose="020F0502020204030204" pitchFamily="34" charset="0"/>
                <a:cs typeface="Times New Roman" panose="02020603050405020304" pitchFamily="18" charset="0"/>
              </a:rPr>
              <a:t>b</a:t>
            </a:r>
            <a:r>
              <a:rPr lang="es-ES_tradnl" sz="2000" baseline="-25000" dirty="0" err="1">
                <a:latin typeface="Calibri" panose="020F0502020204030204" pitchFamily="34" charset="0"/>
                <a:ea typeface="Calibri" panose="020F0502020204030204" pitchFamily="34" charset="0"/>
                <a:cs typeface="Times New Roman" panose="02020603050405020304" pitchFamily="18" charset="0"/>
              </a:rPr>
              <a:t>n</a:t>
            </a:r>
            <a:r>
              <a:rPr lang="es-ES_tradnl" sz="2000" dirty="0" err="1">
                <a:latin typeface="Calibri" panose="020F0502020204030204" pitchFamily="34" charset="0"/>
                <a:ea typeface="Calibri" panose="020F0502020204030204" pitchFamily="34" charset="0"/>
                <a:cs typeface="Times New Roman" panose="02020603050405020304" pitchFamily="18" charset="0"/>
              </a:rPr>
              <a:t>X</a:t>
            </a:r>
            <a:r>
              <a:rPr lang="es-ES_tradnl" sz="2000" baseline="-25000" dirty="0" err="1">
                <a:latin typeface="Calibri" panose="020F0502020204030204" pitchFamily="34" charset="0"/>
                <a:ea typeface="Calibri" panose="020F0502020204030204" pitchFamily="34" charset="0"/>
                <a:cs typeface="Times New Roman" panose="02020603050405020304" pitchFamily="18" charset="0"/>
              </a:rPr>
              <a:t>ni</a:t>
            </a:r>
            <a:r>
              <a:rPr lang="es-ES_tradnl" sz="2000" dirty="0">
                <a:latin typeface="Calibri" panose="020F0502020204030204" pitchFamily="34" charset="0"/>
                <a:ea typeface="Calibri" panose="020F0502020204030204" pitchFamily="34" charset="0"/>
                <a:cs typeface="Times New Roman" panose="02020603050405020304" pitchFamily="18" charset="0"/>
              </a:rPr>
              <a:t>) + </a:t>
            </a:r>
            <a:r>
              <a:rPr lang="es-ES_tradnl" sz="2000" dirty="0">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es-ES_tradnl" sz="2000" baseline="-25000" dirty="0">
                <a:latin typeface="Calibri" panose="020F0502020204030204" pitchFamily="34" charset="0"/>
                <a:ea typeface="Calibri" panose="020F0502020204030204" pitchFamily="34" charset="0"/>
                <a:cs typeface="Times New Roman" panose="02020603050405020304" pitchFamily="18" charset="0"/>
              </a:rPr>
              <a:t>i</a:t>
            </a:r>
            <a:r>
              <a:rPr lang="es-ES" sz="2000" dirty="0">
                <a:latin typeface="Calibri" panose="020F0502020204030204" pitchFamily="34" charset="0"/>
                <a:ea typeface="Calibri" panose="020F0502020204030204" pitchFamily="34" charset="0"/>
                <a:cs typeface="Times New Roman" panose="02020603050405020304" pitchFamily="18" charset="0"/>
              </a:rPr>
              <a:t> , el resultado en salud Y se explica total o mayoritariamente por el error aleatorio </a:t>
            </a:r>
            <a:r>
              <a:rPr lang="es-ES_tradnl" sz="2000" dirty="0">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es-ES_tradnl" sz="2000" dirty="0">
                <a:latin typeface="Calibri" panose="020F0502020204030204" pitchFamily="34" charset="0"/>
                <a:ea typeface="Calibri" panose="020F0502020204030204" pitchFamily="34" charset="0"/>
                <a:cs typeface="Times New Roman" panose="02020603050405020304" pitchFamily="18" charset="0"/>
              </a:rPr>
              <a:t> </a:t>
            </a:r>
            <a:r>
              <a:rPr lang="es-ES" sz="2000" dirty="0">
                <a:latin typeface="Calibri" panose="020F0502020204030204" pitchFamily="34" charset="0"/>
                <a:ea typeface="Calibri" panose="020F0502020204030204" pitchFamily="34" charset="0"/>
                <a:cs typeface="Times New Roman" panose="02020603050405020304" pitchFamily="18" charset="0"/>
              </a:rPr>
              <a:t>(factores ajenos al tratamiento), y nula o minoritariamente por la intervención X</a:t>
            </a:r>
            <a:r>
              <a:rPr lang="es-ES" sz="2000" baseline="-25000" dirty="0">
                <a:latin typeface="Calibri" panose="020F0502020204030204" pitchFamily="34" charset="0"/>
                <a:ea typeface="Calibri" panose="020F0502020204030204" pitchFamily="34" charset="0"/>
                <a:cs typeface="Times New Roman" panose="02020603050405020304" pitchFamily="18" charset="0"/>
              </a:rPr>
              <a:t>1</a:t>
            </a:r>
            <a:r>
              <a:rPr lang="es-ES" sz="2000" dirty="0">
                <a:latin typeface="Calibri" panose="020F0502020204030204" pitchFamily="34" charset="0"/>
                <a:ea typeface="Calibri" panose="020F0502020204030204" pitchFamily="34" charset="0"/>
                <a:cs typeface="Times New Roman" panose="02020603050405020304" pitchFamily="18" charset="0"/>
              </a:rPr>
              <a:t> (RR combinado), sin haber podido identificar en este análisis otras variables independientes predictoras, desde la X</a:t>
            </a:r>
            <a:r>
              <a:rPr lang="es-ES" sz="2000" baseline="-25000" dirty="0">
                <a:latin typeface="Calibri" panose="020F0502020204030204" pitchFamily="34" charset="0"/>
                <a:ea typeface="Calibri" panose="020F0502020204030204" pitchFamily="34" charset="0"/>
                <a:cs typeface="Times New Roman" panose="02020603050405020304" pitchFamily="18" charset="0"/>
              </a:rPr>
              <a:t>2</a:t>
            </a:r>
            <a:r>
              <a:rPr lang="es-ES" sz="2000" dirty="0">
                <a:latin typeface="Calibri" panose="020F0502020204030204" pitchFamily="34" charset="0"/>
                <a:ea typeface="Calibri" panose="020F0502020204030204" pitchFamily="34" charset="0"/>
                <a:cs typeface="Times New Roman" panose="02020603050405020304" pitchFamily="18" charset="0"/>
              </a:rPr>
              <a:t> a la </a:t>
            </a:r>
            <a:r>
              <a:rPr lang="es-ES" sz="2000" dirty="0" err="1">
                <a:latin typeface="Calibri" panose="020F0502020204030204" pitchFamily="34" charset="0"/>
                <a:ea typeface="Calibri" panose="020F0502020204030204" pitchFamily="34" charset="0"/>
                <a:cs typeface="Times New Roman" panose="02020603050405020304" pitchFamily="18" charset="0"/>
              </a:rPr>
              <a:t>X</a:t>
            </a:r>
            <a:r>
              <a:rPr lang="es-ES" sz="2000" baseline="-25000" dirty="0" err="1">
                <a:latin typeface="Calibri" panose="020F0502020204030204" pitchFamily="34" charset="0"/>
                <a:ea typeface="Calibri" panose="020F0502020204030204" pitchFamily="34" charset="0"/>
                <a:cs typeface="Times New Roman" panose="02020603050405020304" pitchFamily="18" charset="0"/>
              </a:rPr>
              <a:t>n</a:t>
            </a:r>
            <a:r>
              <a:rPr lang="es-ES" sz="2000" dirty="0">
                <a:latin typeface="Calibri" panose="020F0502020204030204" pitchFamily="34" charset="0"/>
                <a:ea typeface="Calibri" panose="020F0502020204030204" pitchFamily="34" charset="0"/>
                <a:cs typeface="Times New Roman" panose="02020603050405020304" pitchFamily="18" charset="0"/>
              </a:rPr>
              <a:t>. </a:t>
            </a:r>
            <a:endParaRPr lang="es-ES"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endParaRPr lang="es-ES" sz="2000" dirty="0"/>
          </a:p>
        </p:txBody>
      </p:sp>
    </p:spTree>
    <p:extLst>
      <p:ext uri="{BB962C8B-B14F-4D97-AF65-F5344CB8AC3E}">
        <p14:creationId xmlns:p14="http://schemas.microsoft.com/office/powerpoint/2010/main" val="24046995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688324" y="732942"/>
            <a:ext cx="10815352" cy="6125058"/>
          </a:xfrm>
        </p:spPr>
        <p:txBody>
          <a:bodyPr>
            <a:normAutofit/>
          </a:bodyPr>
          <a:lstStyle/>
          <a:p>
            <a:pPr indent="449580" algn="just">
              <a:lnSpc>
                <a:spcPct val="100000"/>
              </a:lnSpc>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Con búsquedas de resultados en salud, y criterios de inclusión total o parcialmente análogos a los nuestros, no difieren significativamente en sus hallazgos de los que nosotros hemos encontrado las siguientes revisiones con metaanálisis: </a:t>
            </a:r>
            <a:r>
              <a:rPr lang="es-ES" sz="2000" dirty="0" err="1">
                <a:latin typeface="Calibri" panose="020F0502020204030204" pitchFamily="34" charset="0"/>
                <a:ea typeface="Calibri" panose="020F0502020204030204" pitchFamily="34" charset="0"/>
                <a:cs typeface="Times New Roman" panose="02020603050405020304" pitchFamily="18" charset="0"/>
              </a:rPr>
              <a:t>Lv</a:t>
            </a:r>
            <a:r>
              <a:rPr lang="es-ES" sz="2000" dirty="0">
                <a:latin typeface="Calibri" panose="020F0502020204030204" pitchFamily="34" charset="0"/>
                <a:ea typeface="Calibri" panose="020F0502020204030204" pitchFamily="34" charset="0"/>
                <a:cs typeface="Times New Roman" panose="02020603050405020304" pitchFamily="18" charset="0"/>
              </a:rPr>
              <a:t> y col en 2012 </a:t>
            </a:r>
            <a:r>
              <a:rPr lang="es-ES" sz="2000" dirty="0">
                <a:solidFill>
                  <a:srgbClr val="0070C0"/>
                </a:solidFill>
                <a:latin typeface="Calibri" panose="020F0502020204030204" pitchFamily="34" charset="0"/>
                <a:ea typeface="Calibri" panose="020F0502020204030204" pitchFamily="34" charset="0"/>
                <a:cs typeface="Times New Roman" panose="02020603050405020304" pitchFamily="18" charset="0"/>
              </a:rPr>
              <a:t>(28)</a:t>
            </a:r>
            <a:r>
              <a:rPr lang="es-ES" sz="2000" dirty="0">
                <a:latin typeface="Calibri" panose="020F0502020204030204" pitchFamily="34" charset="0"/>
                <a:ea typeface="Calibri" panose="020F0502020204030204" pitchFamily="34" charset="0"/>
                <a:cs typeface="Times New Roman" panose="02020603050405020304" pitchFamily="18" charset="0"/>
              </a:rPr>
              <a:t>, la ya citada de </a:t>
            </a:r>
            <a:r>
              <a:rPr lang="es-ES" sz="2000" dirty="0" err="1">
                <a:latin typeface="Calibri" panose="020F0502020204030204" pitchFamily="34" charset="0"/>
                <a:ea typeface="Calibri" panose="020F0502020204030204" pitchFamily="34" charset="0"/>
                <a:cs typeface="Times New Roman" panose="02020603050405020304" pitchFamily="18" charset="0"/>
              </a:rPr>
              <a:t>Xie</a:t>
            </a:r>
            <a:r>
              <a:rPr lang="es-ES" sz="2000" dirty="0">
                <a:latin typeface="Calibri" panose="020F0502020204030204" pitchFamily="34" charset="0"/>
                <a:ea typeface="Calibri" panose="020F0502020204030204" pitchFamily="34" charset="0"/>
                <a:cs typeface="Times New Roman" panose="02020603050405020304" pitchFamily="18" charset="0"/>
              </a:rPr>
              <a:t> y col en 2015 </a:t>
            </a:r>
            <a:r>
              <a:rPr lang="es-ES" sz="2000" dirty="0">
                <a:solidFill>
                  <a:srgbClr val="0070C0"/>
                </a:solidFill>
                <a:latin typeface="Calibri" panose="020F0502020204030204" pitchFamily="34" charset="0"/>
                <a:ea typeface="Calibri" panose="020F0502020204030204" pitchFamily="34" charset="0"/>
                <a:cs typeface="Times New Roman" panose="02020603050405020304" pitchFamily="18" charset="0"/>
              </a:rPr>
              <a:t>(1)</a:t>
            </a:r>
            <a:r>
              <a:rPr lang="es-ES" sz="2000" dirty="0">
                <a:latin typeface="Calibri" panose="020F0502020204030204" pitchFamily="34" charset="0"/>
                <a:ea typeface="Calibri" panose="020F0502020204030204" pitchFamily="34" charset="0"/>
                <a:cs typeface="Times New Roman" panose="02020603050405020304" pitchFamily="18" charset="0"/>
              </a:rPr>
              <a:t>, Weiss y col en 2017 </a:t>
            </a:r>
            <a:r>
              <a:rPr lang="es-ES" sz="2000" dirty="0">
                <a:solidFill>
                  <a:srgbClr val="0070C0"/>
                </a:solidFill>
                <a:latin typeface="Calibri" panose="020F0502020204030204" pitchFamily="34" charset="0"/>
                <a:ea typeface="Calibri" panose="020F0502020204030204" pitchFamily="34" charset="0"/>
                <a:cs typeface="Times New Roman" panose="02020603050405020304" pitchFamily="18" charset="0"/>
              </a:rPr>
              <a:t>(29)</a:t>
            </a:r>
            <a:r>
              <a:rPr lang="es-ES" sz="2000" dirty="0">
                <a:latin typeface="Calibri" panose="020F0502020204030204" pitchFamily="34" charset="0"/>
                <a:ea typeface="Calibri" panose="020F0502020204030204" pitchFamily="34" charset="0"/>
                <a:cs typeface="Times New Roman" panose="02020603050405020304" pitchFamily="18" charset="0"/>
              </a:rPr>
              <a:t>, </a:t>
            </a:r>
            <a:r>
              <a:rPr lang="es-ES" sz="2000" dirty="0" err="1">
                <a:latin typeface="Calibri" panose="020F0502020204030204" pitchFamily="34" charset="0"/>
                <a:ea typeface="Calibri" panose="020F0502020204030204" pitchFamily="34" charset="0"/>
                <a:cs typeface="Times New Roman" panose="02020603050405020304" pitchFamily="18" charset="0"/>
              </a:rPr>
              <a:t>Garrison</a:t>
            </a:r>
            <a:r>
              <a:rPr lang="es-ES" sz="2000" dirty="0">
                <a:latin typeface="Calibri" panose="020F0502020204030204" pitchFamily="34" charset="0"/>
                <a:ea typeface="Calibri" panose="020F0502020204030204" pitchFamily="34" charset="0"/>
                <a:cs typeface="Times New Roman" panose="02020603050405020304" pitchFamily="18" charset="0"/>
              </a:rPr>
              <a:t> y col en 2017 </a:t>
            </a:r>
            <a:r>
              <a:rPr lang="es-ES" sz="2000" dirty="0">
                <a:solidFill>
                  <a:srgbClr val="0070C0"/>
                </a:solidFill>
                <a:latin typeface="Calibri" panose="020F0502020204030204" pitchFamily="34" charset="0"/>
                <a:ea typeface="Calibri" panose="020F0502020204030204" pitchFamily="34" charset="0"/>
                <a:cs typeface="Times New Roman" panose="02020603050405020304" pitchFamily="18" charset="0"/>
              </a:rPr>
              <a:t>(30)</a:t>
            </a:r>
            <a:r>
              <a:rPr lang="es-ES" sz="2000" dirty="0">
                <a:latin typeface="Calibri" panose="020F0502020204030204" pitchFamily="34" charset="0"/>
                <a:ea typeface="Calibri" panose="020F0502020204030204" pitchFamily="34" charset="0"/>
                <a:cs typeface="Times New Roman" panose="02020603050405020304" pitchFamily="18" charset="0"/>
              </a:rPr>
              <a:t>, y Saiz y col en 2018 </a:t>
            </a:r>
            <a:r>
              <a:rPr lang="es-ES" sz="2000" dirty="0">
                <a:solidFill>
                  <a:srgbClr val="0070C0"/>
                </a:solidFill>
                <a:latin typeface="Calibri" panose="020F0502020204030204" pitchFamily="34" charset="0"/>
                <a:ea typeface="Calibri" panose="020F0502020204030204" pitchFamily="34" charset="0"/>
                <a:cs typeface="Times New Roman" panose="02020603050405020304" pitchFamily="18" charset="0"/>
              </a:rPr>
              <a:t>(31)</a:t>
            </a:r>
            <a:r>
              <a:rPr lang="es-ES" sz="2000" dirty="0">
                <a:latin typeface="Calibri" panose="020F0502020204030204" pitchFamily="34" charset="0"/>
                <a:ea typeface="Calibri" panose="020F0502020204030204" pitchFamily="34" charset="0"/>
                <a:cs typeface="Times New Roman" panose="02020603050405020304" pitchFamily="18" charset="0"/>
              </a:rPr>
              <a:t>. </a:t>
            </a:r>
          </a:p>
          <a:p>
            <a:pPr indent="449580" algn="just">
              <a:lnSpc>
                <a:spcPct val="100000"/>
              </a:lnSpc>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Por su parte, </a:t>
            </a:r>
            <a:r>
              <a:rPr lang="es-ES" sz="2000" dirty="0" err="1">
                <a:latin typeface="Calibri" panose="020F0502020204030204" pitchFamily="34" charset="0"/>
                <a:ea typeface="Calibri" panose="020F0502020204030204" pitchFamily="34" charset="0"/>
                <a:cs typeface="Times New Roman" panose="02020603050405020304" pitchFamily="18" charset="0"/>
              </a:rPr>
              <a:t>Brunstrom</a:t>
            </a:r>
            <a:r>
              <a:rPr lang="es-ES" sz="2000" dirty="0">
                <a:latin typeface="Calibri" panose="020F0502020204030204" pitchFamily="34" charset="0"/>
                <a:ea typeface="Calibri" panose="020F0502020204030204" pitchFamily="34" charset="0"/>
                <a:cs typeface="Times New Roman" panose="02020603050405020304" pitchFamily="18" charset="0"/>
              </a:rPr>
              <a:t> y col en 2018, no encuentran diferencias estadísticamente significativas en mortalidad por todas las causas, y si las encuentran para eventos cardiovasculares mayores en estudios cuyos participantes tenían en el inicio una PAS de 140-159, así como en estudios cuyos participantes tenían insuficiencia cardíaca y PAS de 138 en el inicio </a:t>
            </a:r>
            <a:r>
              <a:rPr lang="es-ES" sz="2000" dirty="0">
                <a:solidFill>
                  <a:srgbClr val="0070C0"/>
                </a:solidFill>
                <a:latin typeface="Calibri" panose="020F0502020204030204" pitchFamily="34" charset="0"/>
                <a:ea typeface="Calibri" panose="020F0502020204030204" pitchFamily="34" charset="0"/>
                <a:cs typeface="Times New Roman" panose="02020603050405020304" pitchFamily="18" charset="0"/>
              </a:rPr>
              <a:t>(32)</a:t>
            </a:r>
            <a:r>
              <a:rPr lang="es-ES" sz="2000" dirty="0">
                <a:latin typeface="Calibri" panose="020F0502020204030204" pitchFamily="34" charset="0"/>
                <a:ea typeface="Calibri" panose="020F0502020204030204" pitchFamily="34" charset="0"/>
                <a:cs typeface="Times New Roman" panose="02020603050405020304" pitchFamily="18" charset="0"/>
              </a:rPr>
              <a:t>, si bien no ofrecen la relevancia clínica en términos de NNT por año de ellos hallazgos en estos grupos.</a:t>
            </a:r>
          </a:p>
          <a:p>
            <a:pPr algn="just">
              <a:spcAft>
                <a:spcPts val="0"/>
              </a:spcAft>
            </a:pPr>
            <a:endParaRPr lang="es-ES" sz="2000" dirty="0"/>
          </a:p>
        </p:txBody>
      </p:sp>
    </p:spTree>
    <p:extLst>
      <p:ext uri="{BB962C8B-B14F-4D97-AF65-F5344CB8AC3E}">
        <p14:creationId xmlns:p14="http://schemas.microsoft.com/office/powerpoint/2010/main" val="5190771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781089" y="366471"/>
            <a:ext cx="10815352" cy="6125058"/>
          </a:xfrm>
        </p:spPr>
        <p:txBody>
          <a:bodyPr>
            <a:normAutofit/>
          </a:bodyPr>
          <a:lstStyle/>
          <a:p>
            <a:pPr algn="just">
              <a:lnSpc>
                <a:spcPct val="100000"/>
              </a:lnSpc>
              <a:spcAft>
                <a:spcPts val="0"/>
              </a:spcAft>
            </a:pPr>
            <a:r>
              <a:rPr lang="es-ES_tradnl" b="1" dirty="0">
                <a:solidFill>
                  <a:srgbClr val="CC0099"/>
                </a:solidFill>
                <a:latin typeface="Calibri" panose="020F0502020204030204" pitchFamily="34" charset="0"/>
                <a:ea typeface="Calibri" panose="020F0502020204030204" pitchFamily="34" charset="0"/>
                <a:cs typeface="Times New Roman" panose="02020603050405020304" pitchFamily="18" charset="0"/>
              </a:rPr>
              <a:t>CONCLUSIONES</a:t>
            </a:r>
            <a:endParaRPr lang="es-E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	Desde los datos combinados de los 53.865 participantes en 18 ensayos clínicos, durante 3,6 años de media de seguimiento, con una validez de evidencia Moderada, no hemos encontrado diferencias estadísticamente significativas entre el tratamiento de la presión arterial intensivo frente al convencional en Mortalidad, Mortalidad cardiovascular, Infarto de miocardio, Insuficiencia cardíaca, ni Enfermedad renal terminal. Con una validez de evidencia Moderada-Baja, hemos encontrado diferencias a favor del tratamiento intensivo en Accidente cerebrovascular, con </a:t>
            </a:r>
            <a:r>
              <a:rPr lang="es-ES_tradnl" sz="2000" dirty="0">
                <a:latin typeface="Calibri" panose="020F0502020204030204" pitchFamily="34" charset="0"/>
                <a:ea typeface="Calibri" panose="020F0502020204030204" pitchFamily="34" charset="0"/>
                <a:cs typeface="Times New Roman" panose="02020603050405020304" pitchFamily="18" charset="0"/>
              </a:rPr>
              <a:t>un </a:t>
            </a:r>
            <a:r>
              <a:rPr lang="es-ES_tradnl" sz="2000" dirty="0">
                <a:solidFill>
                  <a:srgbClr val="009900"/>
                </a:solidFill>
                <a:highlight>
                  <a:srgbClr val="FFFF00"/>
                </a:highlight>
                <a:latin typeface="Calibri" panose="020F0502020204030204" pitchFamily="34" charset="0"/>
                <a:cs typeface="Times New Roman" panose="02020603050405020304" pitchFamily="18" charset="0"/>
              </a:rPr>
              <a:t>NNT 1085 (657 a 4398) por año</a:t>
            </a:r>
            <a:r>
              <a:rPr lang="es-ES_tradnl" sz="2000" dirty="0">
                <a:latin typeface="Calibri" panose="020F0502020204030204" pitchFamily="34" charset="0"/>
                <a:ea typeface="Calibri" panose="020F0502020204030204" pitchFamily="34" charset="0"/>
                <a:cs typeface="Times New Roman" panose="02020603050405020304" pitchFamily="18" charset="0"/>
              </a:rPr>
              <a:t>, equivalente a un </a:t>
            </a:r>
            <a:r>
              <a:rPr lang="es-ES_tradnl" sz="2000" dirty="0">
                <a:solidFill>
                  <a:srgbClr val="009900"/>
                </a:solidFill>
                <a:highlight>
                  <a:srgbClr val="FFFF00"/>
                </a:highlight>
                <a:latin typeface="Calibri" panose="020F0502020204030204" pitchFamily="34" charset="0"/>
                <a:ea typeface="Calibri" panose="020F0502020204030204" pitchFamily="34" charset="0"/>
                <a:cs typeface="Times New Roman" panose="02020603050405020304" pitchFamily="18" charset="0"/>
              </a:rPr>
              <a:t>NNT 290 (176 a 1177) en 3,7 años</a:t>
            </a:r>
            <a:r>
              <a:rPr lang="es-ES" sz="2000" dirty="0">
                <a:latin typeface="Calibri" panose="020F0502020204030204" pitchFamily="34" charset="0"/>
                <a:ea typeface="Calibri" panose="020F0502020204030204" pitchFamily="34" charset="0"/>
                <a:cs typeface="Times New Roman" panose="02020603050405020304" pitchFamily="18" charset="0"/>
              </a:rPr>
              <a:t>. Con una calidad de evidencia Baja, hemos encontrado diferencias en contra del tratamiento intensivo, tanto en Efectos adversos graves o que motivan hospitalización, con </a:t>
            </a:r>
            <a:r>
              <a:rPr lang="es-ES" sz="2000" dirty="0">
                <a:solidFill>
                  <a:srgbClr val="FF0000"/>
                </a:solidFill>
                <a:highlight>
                  <a:srgbClr val="FFFF00"/>
                </a:highlight>
                <a:latin typeface="Calibri" panose="020F0502020204030204" pitchFamily="34" charset="0"/>
                <a:ea typeface="Calibri" panose="020F0502020204030204" pitchFamily="34" charset="0"/>
                <a:cs typeface="Times New Roman" panose="02020603050405020304" pitchFamily="18" charset="0"/>
              </a:rPr>
              <a:t>NNT -50 (-149 a -26) en 3,6 años</a:t>
            </a:r>
            <a:r>
              <a:rPr lang="es-ES_tradnl" sz="2000" dirty="0">
                <a:latin typeface="Calibri" panose="020F0502020204030204" pitchFamily="34" charset="0"/>
                <a:ea typeface="Calibri" panose="020F0502020204030204" pitchFamily="34" charset="0"/>
                <a:cs typeface="Times New Roman" panose="02020603050405020304" pitchFamily="18" charset="0"/>
              </a:rPr>
              <a:t>, como en Hipotensión grave o que motiva hospitalización, con un </a:t>
            </a:r>
            <a:r>
              <a:rPr lang="es-ES" sz="2000" dirty="0">
                <a:solidFill>
                  <a:srgbClr val="FF0000"/>
                </a:solidFill>
                <a:highlight>
                  <a:srgbClr val="FFFF00"/>
                </a:highlight>
                <a:latin typeface="Calibri" panose="020F0502020204030204" pitchFamily="34" charset="0"/>
                <a:ea typeface="Calibri" panose="020F0502020204030204" pitchFamily="34" charset="0"/>
                <a:cs typeface="Times New Roman" panose="02020603050405020304" pitchFamily="18" charset="0"/>
              </a:rPr>
              <a:t>NNT-104 (-2718 a -37) en 3,6 años</a:t>
            </a:r>
            <a:r>
              <a:rPr lang="es-ES_tradnl" sz="2000" dirty="0">
                <a:highlight>
                  <a:srgbClr val="FFFF00"/>
                </a:highlight>
                <a:latin typeface="Calibri" panose="020F0502020204030204" pitchFamily="34" charset="0"/>
                <a:ea typeface="Calibri" panose="020F0502020204030204" pitchFamily="34" charset="0"/>
                <a:cs typeface="Times New Roman" panose="02020603050405020304" pitchFamily="18" charset="0"/>
              </a:rPr>
              <a:t>.</a:t>
            </a:r>
            <a:endParaRPr lang="es-ES" sz="2000"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_tradnl" sz="2000" dirty="0">
                <a:latin typeface="Calibri" panose="020F0502020204030204" pitchFamily="34" charset="0"/>
                <a:ea typeface="Calibri" panose="020F0502020204030204" pitchFamily="34" charset="0"/>
                <a:cs typeface="Times New Roman" panose="02020603050405020304" pitchFamily="18" charset="0"/>
              </a:rPr>
              <a:t>	</a:t>
            </a:r>
            <a:r>
              <a:rPr lang="es-ES" sz="2000" dirty="0">
                <a:latin typeface="Calibri" panose="020F0502020204030204" pitchFamily="34" charset="0"/>
                <a:ea typeface="Calibri" panose="020F0502020204030204" pitchFamily="34" charset="0"/>
                <a:cs typeface="Times New Roman" panose="02020603050405020304" pitchFamily="18" charset="0"/>
              </a:rPr>
              <a:t>Tras practicar análisis por subgrupos poblacionales de riesgo más alto y más bajo en el inicio, junto con otros análisis exploratorios de correlación y regresión simple y múltiple, no hemos encontrado grupos o poblaciones con significativamente más beneficios ni daños que las cohortes de todos los participantes, salvo en los 6.831 de los 4 ensayos con un 100% de diabetes en el inicio, que únicamente en Accidente Cerebrovascular encuentra un </a:t>
            </a:r>
            <a:r>
              <a:rPr lang="es-ES" sz="2000" dirty="0">
                <a:solidFill>
                  <a:srgbClr val="009900"/>
                </a:solidFill>
                <a:highlight>
                  <a:srgbClr val="FFFF00"/>
                </a:highlight>
                <a:latin typeface="Calibri" panose="020F0502020204030204" pitchFamily="34" charset="0"/>
                <a:ea typeface="Calibri" panose="020F0502020204030204" pitchFamily="34" charset="0"/>
                <a:cs typeface="Times New Roman" panose="02020603050405020304" pitchFamily="18" charset="0"/>
              </a:rPr>
              <a:t>NNT 381 (278 a 750) por año</a:t>
            </a:r>
            <a:r>
              <a:rPr lang="es-ES" sz="2000" dirty="0">
                <a:latin typeface="Calibri" panose="020F0502020204030204" pitchFamily="34" charset="0"/>
                <a:ea typeface="Calibri" panose="020F0502020204030204" pitchFamily="34" charset="0"/>
                <a:cs typeface="Times New Roman" panose="02020603050405020304" pitchFamily="18" charset="0"/>
              </a:rPr>
              <a:t>, equivalente a un </a:t>
            </a:r>
            <a:r>
              <a:rPr lang="es-ES" sz="2000" dirty="0">
                <a:solidFill>
                  <a:srgbClr val="009900"/>
                </a:solidFill>
                <a:highlight>
                  <a:srgbClr val="FFFF00"/>
                </a:highlight>
                <a:latin typeface="Calibri" panose="020F0502020204030204" pitchFamily="34" charset="0"/>
                <a:ea typeface="Calibri" panose="020F0502020204030204" pitchFamily="34" charset="0"/>
                <a:cs typeface="Times New Roman" panose="02020603050405020304" pitchFamily="18" charset="0"/>
              </a:rPr>
              <a:t>NNT 71 (52 a 140) en 5,4 años</a:t>
            </a:r>
            <a:r>
              <a:rPr lang="es-ES" sz="2000" dirty="0">
                <a:latin typeface="Calibri" panose="020F0502020204030204" pitchFamily="34" charset="0"/>
                <a:ea typeface="Calibri" panose="020F0502020204030204" pitchFamily="34" charset="0"/>
                <a:cs typeface="Times New Roman" panose="02020603050405020304" pitchFamily="18" charset="0"/>
              </a:rPr>
              <a:t>, y validez de evidencia Moderada-Baja</a:t>
            </a:r>
          </a:p>
          <a:p>
            <a:pPr algn="just">
              <a:spcAft>
                <a:spcPts val="0"/>
              </a:spcAft>
            </a:pPr>
            <a:endParaRPr lang="es-ES" sz="2000" dirty="0"/>
          </a:p>
        </p:txBody>
      </p:sp>
    </p:spTree>
    <p:extLst>
      <p:ext uri="{BB962C8B-B14F-4D97-AF65-F5344CB8AC3E}">
        <p14:creationId xmlns:p14="http://schemas.microsoft.com/office/powerpoint/2010/main" val="2925962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927652" y="884331"/>
            <a:ext cx="10058399" cy="5089338"/>
          </a:xfrm>
        </p:spPr>
        <p:txBody>
          <a:bodyPr>
            <a:normAutofit/>
          </a:bodyPr>
          <a:lstStyle/>
          <a:p>
            <a:pPr algn="just">
              <a:lnSpc>
                <a:spcPct val="100000"/>
              </a:lnSpc>
            </a:pPr>
            <a:r>
              <a:rPr lang="es-ES" sz="2200" b="1" dirty="0">
                <a:solidFill>
                  <a:srgbClr val="CC0099"/>
                </a:solidFill>
                <a:latin typeface="Calibri" panose="020F0502020204030204" pitchFamily="34" charset="0"/>
              </a:rPr>
              <a:t>RESULTADOS EN SALUD QUE IMPORTAN AL USUARIO INFORMADO Y AUTÓNOMO </a:t>
            </a:r>
            <a:endParaRPr lang="es-ES" sz="2200" dirty="0">
              <a:solidFill>
                <a:srgbClr val="CC0099"/>
              </a:solidFill>
              <a:latin typeface="Calibri" panose="020F0502020204030204" pitchFamily="34" charset="0"/>
            </a:endParaRPr>
          </a:p>
          <a:p>
            <a:pPr algn="just">
              <a:lnSpc>
                <a:spcPct val="100000"/>
              </a:lnSpc>
            </a:pPr>
            <a:r>
              <a:rPr lang="es-ES" sz="2000" dirty="0">
                <a:solidFill>
                  <a:srgbClr val="000000"/>
                </a:solidFill>
                <a:latin typeface="Calibri" panose="020F0502020204030204" pitchFamily="34" charset="0"/>
              </a:rPr>
              <a:t>	Los resultados en salud que importan al usuario informado y autónomo, o a su representante, son los que mostramos al final en la </a:t>
            </a:r>
            <a:r>
              <a:rPr lang="es-ES" sz="2000" b="1" dirty="0">
                <a:solidFill>
                  <a:srgbClr val="993300"/>
                </a:solidFill>
                <a:latin typeface="Calibri" panose="020F0502020204030204" pitchFamily="34" charset="0"/>
              </a:rPr>
              <a:t>tabla 1</a:t>
            </a:r>
            <a:r>
              <a:rPr lang="es-ES" sz="2000" dirty="0">
                <a:solidFill>
                  <a:srgbClr val="000000"/>
                </a:solidFill>
                <a:latin typeface="Calibri" panose="020F0502020204030204" pitchFamily="34" charset="0"/>
              </a:rPr>
              <a:t>. El número ordinal de importancia que le otorgan los usuarios a cada resultado en salud es el grado de aversión al riesgo. </a:t>
            </a:r>
            <a:r>
              <a:rPr lang="es-ES" sz="2000" dirty="0">
                <a:solidFill>
                  <a:srgbClr val="9900CC"/>
                </a:solidFill>
                <a:latin typeface="Calibri" panose="020F0502020204030204" pitchFamily="34" charset="0"/>
              </a:rPr>
              <a:t>Al no haber podido disponer de pacientes informados para formar un panel de asignación de los grados de aversión, los hemos estimado nosotros asumiendo su representación.</a:t>
            </a:r>
            <a:endParaRPr lang="es-ES" sz="2000" dirty="0">
              <a:solidFill>
                <a:srgbClr val="9900CC"/>
              </a:solidFill>
            </a:endParaRPr>
          </a:p>
        </p:txBody>
      </p:sp>
    </p:spTree>
    <p:extLst>
      <p:ext uri="{BB962C8B-B14F-4D97-AF65-F5344CB8AC3E}">
        <p14:creationId xmlns:p14="http://schemas.microsoft.com/office/powerpoint/2010/main" val="25969141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A032B84D-2119-4A3E-BA5B-4783CEF25CBC}"/>
              </a:ext>
            </a:extLst>
          </p:cNvPr>
          <p:cNvPicPr>
            <a:picLocks noGrp="1" noChangeAspect="1"/>
          </p:cNvPicPr>
          <p:nvPr>
            <p:ph idx="1"/>
          </p:nvPr>
        </p:nvPicPr>
        <p:blipFill>
          <a:blip r:embed="rId2"/>
          <a:stretch>
            <a:fillRect/>
          </a:stretch>
        </p:blipFill>
        <p:spPr>
          <a:xfrm>
            <a:off x="1538587" y="718580"/>
            <a:ext cx="9114826" cy="5730433"/>
          </a:xfrm>
          <a:prstGeom prst="rect">
            <a:avLst/>
          </a:prstGeom>
        </p:spPr>
      </p:pic>
    </p:spTree>
    <p:extLst>
      <p:ext uri="{BB962C8B-B14F-4D97-AF65-F5344CB8AC3E}">
        <p14:creationId xmlns:p14="http://schemas.microsoft.com/office/powerpoint/2010/main" val="1045106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808381" y="673307"/>
            <a:ext cx="10561983" cy="5767250"/>
          </a:xfrm>
        </p:spPr>
        <p:txBody>
          <a:bodyPr>
            <a:normAutofit/>
          </a:bodyPr>
          <a:lstStyle/>
          <a:p>
            <a:pPr algn="just">
              <a:spcAft>
                <a:spcPts val="0"/>
              </a:spcAft>
            </a:pPr>
            <a:r>
              <a:rPr lang="es-ES" sz="20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s-ES_tradnl" sz="2000" b="1" dirty="0">
                <a:solidFill>
                  <a:srgbClr val="CC0099"/>
                </a:solidFill>
                <a:latin typeface="Calibri" panose="020F0502020204030204" pitchFamily="34" charset="0"/>
                <a:ea typeface="Calibri" panose="020F0502020204030204" pitchFamily="34" charset="0"/>
                <a:cs typeface="Times New Roman" panose="02020603050405020304" pitchFamily="18" charset="0"/>
              </a:rPr>
              <a:t>MATERIAL Y MÉTODOS</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_tradnl" sz="1800" b="1" dirty="0">
                <a:latin typeface="Calibri" panose="020F0502020204030204" pitchFamily="34" charset="0"/>
                <a:ea typeface="Calibri" panose="020F0502020204030204" pitchFamily="34" charset="0"/>
                <a:cs typeface="Times New Roman" panose="02020603050405020304" pitchFamily="18" charset="0"/>
              </a:rPr>
              <a:t>	</a:t>
            </a:r>
            <a:r>
              <a:rPr lang="es-ES" sz="1900" dirty="0" err="1">
                <a:latin typeface="Calibri" panose="020F0502020204030204" pitchFamily="34" charset="0"/>
                <a:ea typeface="Calibri" panose="020F0502020204030204" pitchFamily="34" charset="0"/>
                <a:cs typeface="Times New Roman" panose="02020603050405020304" pitchFamily="18" charset="0"/>
              </a:rPr>
              <a:t>Xie</a:t>
            </a:r>
            <a:r>
              <a:rPr lang="es-ES" sz="1900" dirty="0">
                <a:latin typeface="Calibri" panose="020F0502020204030204" pitchFamily="34" charset="0"/>
                <a:ea typeface="Calibri" panose="020F0502020204030204" pitchFamily="34" charset="0"/>
                <a:cs typeface="Times New Roman" panose="02020603050405020304" pitchFamily="18" charset="0"/>
              </a:rPr>
              <a:t> y col habían realizado su búsqueda en Cochrane Library, PubMed, y EMBASE para identificar estudios relevantes publicados en revistas desde el inicio de sus respectivas indexaciones </a:t>
            </a:r>
            <a:r>
              <a:rPr lang="es-ES" sz="1900" dirty="0">
                <a:solidFill>
                  <a:srgbClr val="00B0F0"/>
                </a:solidFill>
                <a:latin typeface="Calibri" panose="020F0502020204030204" pitchFamily="34" charset="0"/>
                <a:ea typeface="Calibri" panose="020F0502020204030204" pitchFamily="34" charset="0"/>
                <a:cs typeface="Times New Roman" panose="02020603050405020304" pitchFamily="18" charset="0"/>
              </a:rPr>
              <a:t>hasta el 3-nov-2015</a:t>
            </a:r>
            <a:r>
              <a:rPr lang="es-ES" sz="1900" dirty="0">
                <a:latin typeface="Calibri" panose="020F0502020204030204" pitchFamily="34" charset="0"/>
                <a:ea typeface="Calibri" panose="020F0502020204030204" pitchFamily="34" charset="0"/>
                <a:cs typeface="Times New Roman" panose="02020603050405020304" pitchFamily="18" charset="0"/>
              </a:rPr>
              <a:t>. Utilizaron palabras clave relevantes y encabezados de temas médicos que incluyeron todas las formas de agentes antihipertensivos, objetivo de presión arterial, tratamiento o control intensivo de la presión arterial. También buscaron en el sitio web ClinicalTrials.gov los ensayos aleatorios que se registraron como completados pero que aún no se habían publicado.</a:t>
            </a:r>
          </a:p>
          <a:p>
            <a:pPr algn="just">
              <a:lnSpc>
                <a:spcPct val="100000"/>
              </a:lnSpc>
              <a:spcAft>
                <a:spcPts val="0"/>
              </a:spcAft>
            </a:pPr>
            <a:r>
              <a:rPr lang="es-ES" sz="1900" dirty="0">
                <a:latin typeface="Calibri" panose="020F0502020204030204" pitchFamily="34" charset="0"/>
                <a:ea typeface="Calibri" panose="020F0502020204030204" pitchFamily="34" charset="0"/>
                <a:cs typeface="Times New Roman" panose="02020603050405020304" pitchFamily="18" charset="0"/>
              </a:rPr>
              <a:t>	</a:t>
            </a:r>
            <a:r>
              <a:rPr lang="es-ES" sz="1900" dirty="0">
                <a:solidFill>
                  <a:srgbClr val="00B0F0"/>
                </a:solidFill>
                <a:latin typeface="Calibri" panose="020F0502020204030204" pitchFamily="34" charset="0"/>
                <a:ea typeface="Calibri" panose="020F0502020204030204" pitchFamily="34" charset="0"/>
                <a:cs typeface="Times New Roman" panose="02020603050405020304" pitchFamily="18" charset="0"/>
              </a:rPr>
              <a:t>Seleccionaron los estudios según los siguientes criterios de </a:t>
            </a:r>
            <a:r>
              <a:rPr lang="es-ES" sz="1900" dirty="0">
                <a:latin typeface="Calibri" panose="020F0502020204030204" pitchFamily="34" charset="0"/>
                <a:ea typeface="Calibri" panose="020F0502020204030204" pitchFamily="34" charset="0"/>
                <a:cs typeface="Times New Roman" panose="02020603050405020304" pitchFamily="18" charset="0"/>
              </a:rPr>
              <a:t>o </a:t>
            </a:r>
            <a:r>
              <a:rPr lang="es-ES" sz="1900" dirty="0">
                <a:solidFill>
                  <a:srgbClr val="00B0F0"/>
                </a:solidFill>
                <a:latin typeface="Calibri" panose="020F0502020204030204" pitchFamily="34" charset="0"/>
                <a:ea typeface="Calibri" panose="020F0502020204030204" pitchFamily="34" charset="0"/>
                <a:cs typeface="Times New Roman" panose="02020603050405020304" pitchFamily="18" charset="0"/>
              </a:rPr>
              <a:t>inclusión</a:t>
            </a:r>
            <a:r>
              <a:rPr lang="es-ES" sz="1900" dirty="0">
                <a:latin typeface="Calibri" panose="020F0502020204030204" pitchFamily="34" charset="0"/>
                <a:ea typeface="Calibri" panose="020F0502020204030204" pitchFamily="34" charset="0"/>
                <a:cs typeface="Times New Roman" panose="02020603050405020304" pitchFamily="18" charset="0"/>
              </a:rPr>
              <a:t>: </a:t>
            </a:r>
            <a:r>
              <a:rPr lang="es-ES" sz="19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1) </a:t>
            </a:r>
            <a:r>
              <a:rPr lang="es-ES" sz="1900" dirty="0">
                <a:latin typeface="Calibri" panose="020F0502020204030204" pitchFamily="34" charset="0"/>
                <a:ea typeface="Calibri" panose="020F0502020204030204" pitchFamily="34" charset="0"/>
                <a:cs typeface="Times New Roman" panose="02020603050405020304" pitchFamily="18" charset="0"/>
              </a:rPr>
              <a:t>ensayos controlados aleatorizados (ECA) que comparan diferentes objetivos de presión arterial diferentes cambios en la presión arterial en personas más intensamente tratadas frente a personas menos intensamente tratadas de la presión arterial; </a:t>
            </a:r>
            <a:r>
              <a:rPr lang="es-ES" sz="19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2) </a:t>
            </a:r>
            <a:r>
              <a:rPr lang="es-ES" sz="1900" dirty="0">
                <a:latin typeface="Calibri" panose="020F0502020204030204" pitchFamily="34" charset="0"/>
                <a:ea typeface="Calibri" panose="020F0502020204030204" pitchFamily="34" charset="0"/>
                <a:cs typeface="Times New Roman" panose="02020603050405020304" pitchFamily="18" charset="0"/>
              </a:rPr>
              <a:t>participantes con hipertensión, con alto riesgo de enfermedad cardiovascular o renal, o ambos; </a:t>
            </a:r>
            <a:r>
              <a:rPr lang="es-ES" sz="19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3)</a:t>
            </a:r>
            <a:r>
              <a:rPr lang="es-ES" sz="1900" dirty="0">
                <a:latin typeface="Calibri" panose="020F0502020204030204" pitchFamily="34" charset="0"/>
                <a:ea typeface="Calibri" panose="020F0502020204030204" pitchFamily="34" charset="0"/>
                <a:cs typeface="Times New Roman" panose="02020603050405020304" pitchFamily="18" charset="0"/>
              </a:rPr>
              <a:t> seis o más meses de seguimiento; </a:t>
            </a:r>
            <a:r>
              <a:rPr lang="es-ES" sz="19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4) </a:t>
            </a:r>
            <a:r>
              <a:rPr lang="es-ES" sz="1900" dirty="0">
                <a:latin typeface="Calibri" panose="020F0502020204030204" pitchFamily="34" charset="0"/>
                <a:ea typeface="Calibri" panose="020F0502020204030204" pitchFamily="34" charset="0"/>
                <a:cs typeface="Times New Roman" panose="02020603050405020304" pitchFamily="18" charset="0"/>
              </a:rPr>
              <a:t>sin restricción de edad ni idioma; y </a:t>
            </a:r>
            <a:r>
              <a:rPr lang="es-ES" sz="19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5) </a:t>
            </a:r>
            <a:r>
              <a:rPr lang="es-ES" sz="1900" dirty="0">
                <a:latin typeface="Calibri" panose="020F0502020204030204" pitchFamily="34" charset="0"/>
                <a:ea typeface="Calibri" panose="020F0502020204030204" pitchFamily="34" charset="0"/>
                <a:cs typeface="Times New Roman" panose="02020603050405020304" pitchFamily="18" charset="0"/>
              </a:rPr>
              <a:t>con al menos uno de los siguientes resultados en salud: infarto de miocardio, accidente cerebrovascular, insuficiencia cardíaca o muerte cardiovascular, mortalidad por todas las causas; enfermedad renal en etapa terminal, y eventos adversos. </a:t>
            </a:r>
          </a:p>
          <a:p>
            <a:pPr algn="just">
              <a:lnSpc>
                <a:spcPct val="100000"/>
              </a:lnSpc>
              <a:spcAft>
                <a:spcPts val="0"/>
              </a:spcAft>
            </a:pPr>
            <a:r>
              <a:rPr lang="es-ES" sz="1900" dirty="0">
                <a:latin typeface="Calibri" panose="020F0502020204030204" pitchFamily="34" charset="0"/>
                <a:ea typeface="Calibri" panose="020F0502020204030204" pitchFamily="34" charset="0"/>
                <a:cs typeface="Times New Roman" panose="02020603050405020304" pitchFamily="18" charset="0"/>
              </a:rPr>
              <a:t>	Dos de los investigadores del grupo de </a:t>
            </a:r>
            <a:r>
              <a:rPr lang="es-ES" sz="1900" dirty="0" err="1">
                <a:latin typeface="Calibri" panose="020F0502020204030204" pitchFamily="34" charset="0"/>
                <a:ea typeface="Calibri" panose="020F0502020204030204" pitchFamily="34" charset="0"/>
                <a:cs typeface="Times New Roman" panose="02020603050405020304" pitchFamily="18" charset="0"/>
              </a:rPr>
              <a:t>Xie</a:t>
            </a:r>
            <a:r>
              <a:rPr lang="es-ES" sz="1900" dirty="0">
                <a:latin typeface="Calibri" panose="020F0502020204030204" pitchFamily="34" charset="0"/>
                <a:ea typeface="Calibri" panose="020F0502020204030204" pitchFamily="34" charset="0"/>
                <a:cs typeface="Times New Roman" panose="02020603050405020304" pitchFamily="18" charset="0"/>
              </a:rPr>
              <a:t> y col examinaron los estudios obtenidos y resolvieron las discrepancias mediante discusión. Y como resultado </a:t>
            </a:r>
            <a:r>
              <a:rPr lang="es-ES" sz="1900" dirty="0">
                <a:solidFill>
                  <a:srgbClr val="00B0F0"/>
                </a:solidFill>
                <a:latin typeface="Calibri" panose="020F0502020204030204" pitchFamily="34" charset="0"/>
                <a:ea typeface="Calibri" panose="020F0502020204030204" pitchFamily="34" charset="0"/>
                <a:cs typeface="Times New Roman" panose="02020603050405020304" pitchFamily="18" charset="0"/>
              </a:rPr>
              <a:t>obtuvieron 19 ensayos clínicos</a:t>
            </a:r>
            <a:r>
              <a:rPr lang="es-ES" sz="1900" dirty="0">
                <a:latin typeface="Calibri" panose="020F0502020204030204" pitchFamily="34" charset="0"/>
                <a:ea typeface="Calibri" panose="020F0502020204030204" pitchFamily="34" charset="0"/>
                <a:cs typeface="Times New Roman" panose="02020603050405020304" pitchFamily="18" charset="0"/>
              </a:rPr>
              <a:t>.</a:t>
            </a:r>
          </a:p>
          <a:p>
            <a:pPr algn="just">
              <a:lnSpc>
                <a:spcPct val="100000"/>
              </a:lnSpc>
              <a:spcAft>
                <a:spcPts val="0"/>
              </a:spcAft>
            </a:pPr>
            <a:endParaRPr lang="es-ES" sz="2000" dirty="0"/>
          </a:p>
        </p:txBody>
      </p:sp>
    </p:spTree>
    <p:extLst>
      <p:ext uri="{BB962C8B-B14F-4D97-AF65-F5344CB8AC3E}">
        <p14:creationId xmlns:p14="http://schemas.microsoft.com/office/powerpoint/2010/main" val="105373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808381" y="673307"/>
            <a:ext cx="10561983" cy="5767250"/>
          </a:xfrm>
        </p:spPr>
        <p:txBody>
          <a:bodyPr>
            <a:normAutofit/>
          </a:bodyPr>
          <a:lstStyle/>
          <a:p>
            <a:pPr algn="just">
              <a:lnSpc>
                <a:spcPct val="100000"/>
              </a:lnSpc>
              <a:spcAft>
                <a:spcPts val="0"/>
              </a:spcAft>
            </a:pPr>
            <a:r>
              <a:rPr lang="es-ES_tradnl" sz="2000" b="1" dirty="0">
                <a:latin typeface="Calibri" panose="020F0502020204030204" pitchFamily="34" charset="0"/>
                <a:ea typeface="Calibri" panose="020F0502020204030204" pitchFamily="34" charset="0"/>
                <a:cs typeface="Times New Roman" panose="02020603050405020304" pitchFamily="18" charset="0"/>
              </a:rPr>
              <a:t>Nuestro diseño: </a:t>
            </a:r>
          </a:p>
          <a:p>
            <a:pPr algn="just">
              <a:lnSpc>
                <a:spcPct val="100000"/>
              </a:lnSpc>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Reanálisis </a:t>
            </a:r>
            <a:r>
              <a:rPr lang="es-ES" sz="2000" dirty="0">
                <a:solidFill>
                  <a:srgbClr val="00B0F0"/>
                </a:solidFill>
                <a:latin typeface="Calibri" panose="020F0502020204030204" pitchFamily="34" charset="0"/>
                <a:ea typeface="Calibri" panose="020F0502020204030204" pitchFamily="34" charset="0"/>
                <a:cs typeface="Times New Roman" panose="02020603050405020304" pitchFamily="18" charset="0"/>
              </a:rPr>
              <a:t>GRADE de los ensayos clínicos obtenidos por </a:t>
            </a:r>
            <a:r>
              <a:rPr lang="es-ES" sz="2000" dirty="0" err="1">
                <a:solidFill>
                  <a:srgbClr val="00B0F0"/>
                </a:solidFill>
                <a:latin typeface="Calibri" panose="020F0502020204030204" pitchFamily="34" charset="0"/>
                <a:ea typeface="Calibri" panose="020F0502020204030204" pitchFamily="34" charset="0"/>
                <a:cs typeface="Times New Roman" panose="02020603050405020304" pitchFamily="18" charset="0"/>
              </a:rPr>
              <a:t>Xie</a:t>
            </a:r>
            <a:r>
              <a:rPr lang="es-ES" sz="2000" dirty="0">
                <a:solidFill>
                  <a:srgbClr val="00B0F0"/>
                </a:solidFill>
                <a:latin typeface="Calibri" panose="020F0502020204030204" pitchFamily="34" charset="0"/>
                <a:ea typeface="Calibri" panose="020F0502020204030204" pitchFamily="34" charset="0"/>
                <a:cs typeface="Times New Roman" panose="02020603050405020304" pitchFamily="18" charset="0"/>
              </a:rPr>
              <a:t> y col</a:t>
            </a:r>
            <a:r>
              <a:rPr lang="es-ES" sz="2000" dirty="0">
                <a:latin typeface="Calibri" panose="020F0502020204030204" pitchFamily="34" charset="0"/>
                <a:ea typeface="Calibri" panose="020F0502020204030204" pitchFamily="34" charset="0"/>
                <a:cs typeface="Times New Roman" panose="02020603050405020304" pitchFamily="18" charset="0"/>
              </a:rPr>
              <a:t>, </a:t>
            </a:r>
          </a:p>
          <a:p>
            <a:pPr algn="just">
              <a:lnSpc>
                <a:spcPct val="100000"/>
              </a:lnSpc>
              <a:spcAft>
                <a:spcPts val="0"/>
              </a:spcAft>
            </a:pPr>
            <a:r>
              <a:rPr lang="es-ES" sz="2000" dirty="0">
                <a:solidFill>
                  <a:srgbClr val="CCCC00"/>
                </a:solidFill>
                <a:latin typeface="Calibri" panose="020F0502020204030204" pitchFamily="34" charset="0"/>
                <a:ea typeface="Calibri" panose="020F0502020204030204" pitchFamily="34" charset="0"/>
                <a:cs typeface="Times New Roman" panose="02020603050405020304" pitchFamily="18" charset="0"/>
              </a:rPr>
              <a:t>más los posteriores desde su publicación hasta marzo de 2016</a:t>
            </a:r>
            <a:r>
              <a:rPr lang="es-ES" sz="2000" dirty="0">
                <a:latin typeface="Calibri" panose="020F0502020204030204" pitchFamily="34" charset="0"/>
                <a:ea typeface="Calibri" panose="020F0502020204030204" pitchFamily="34" charset="0"/>
                <a:cs typeface="Times New Roman" panose="02020603050405020304" pitchFamily="18" charset="0"/>
              </a:rPr>
              <a:t>, </a:t>
            </a:r>
          </a:p>
          <a:p>
            <a:pPr algn="just">
              <a:lnSpc>
                <a:spcPct val="100000"/>
              </a:lnSpc>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que comparen </a:t>
            </a:r>
            <a:r>
              <a:rPr lang="es-ES" sz="2000" dirty="0">
                <a:solidFill>
                  <a:srgbClr val="00B050"/>
                </a:solidFill>
                <a:latin typeface="Calibri" panose="020F0502020204030204" pitchFamily="34" charset="0"/>
                <a:ea typeface="Calibri" panose="020F0502020204030204" pitchFamily="34" charset="0"/>
                <a:cs typeface="Times New Roman" panose="02020603050405020304" pitchFamily="18" charset="0"/>
              </a:rPr>
              <a:t>en adultos </a:t>
            </a:r>
            <a:r>
              <a:rPr lang="es-ES" sz="2000" dirty="0">
                <a:latin typeface="Calibri" panose="020F0502020204030204" pitchFamily="34" charset="0"/>
                <a:ea typeface="Calibri" panose="020F0502020204030204" pitchFamily="34" charset="0"/>
                <a:cs typeface="Times New Roman" panose="02020603050405020304" pitchFamily="18" charset="0"/>
              </a:rPr>
              <a:t>el control de la presión arterial intensivo frente al convencional, </a:t>
            </a:r>
          </a:p>
          <a:p>
            <a:pPr algn="just">
              <a:lnSpc>
                <a:spcPct val="100000"/>
              </a:lnSpc>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y que informen de uno o más de los resultados en salud contenidos en nuestra </a:t>
            </a:r>
            <a:r>
              <a:rPr lang="es-ES" sz="2000" b="1" dirty="0">
                <a:solidFill>
                  <a:srgbClr val="993300"/>
                </a:solidFill>
                <a:latin typeface="Calibri" panose="020F0502020204030204" pitchFamily="34" charset="0"/>
                <a:ea typeface="Calibri" panose="020F0502020204030204" pitchFamily="34" charset="0"/>
                <a:cs typeface="Times New Roman" panose="02020603050405020304" pitchFamily="18" charset="0"/>
              </a:rPr>
              <a:t>tabla 1</a:t>
            </a:r>
            <a:r>
              <a:rPr lang="es-ES" sz="2000" dirty="0">
                <a:latin typeface="Calibri" panose="020F0502020204030204" pitchFamily="34" charset="0"/>
                <a:ea typeface="Calibri" panose="020F0502020204030204" pitchFamily="34" charset="0"/>
                <a:cs typeface="Times New Roman" panose="02020603050405020304" pitchFamily="18" charset="0"/>
              </a:rPr>
              <a:t>; a saber: </a:t>
            </a:r>
          </a:p>
          <a:p>
            <a:pPr algn="just">
              <a:lnSpc>
                <a:spcPct val="100000"/>
              </a:lnSpc>
              <a:spcAft>
                <a:spcPts val="0"/>
              </a:spcAft>
            </a:pPr>
            <a:r>
              <a:rPr lang="es-ES" sz="20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	a) </a:t>
            </a:r>
            <a:r>
              <a:rPr lang="es-ES" sz="2000" dirty="0">
                <a:latin typeface="Calibri" panose="020F0502020204030204" pitchFamily="34" charset="0"/>
                <a:ea typeface="Calibri" panose="020F0502020204030204" pitchFamily="34" charset="0"/>
                <a:cs typeface="Times New Roman" panose="02020603050405020304" pitchFamily="18" charset="0"/>
              </a:rPr>
              <a:t>Muerte por todas las causas;</a:t>
            </a:r>
            <a:r>
              <a:rPr lang="es-ES" sz="20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 </a:t>
            </a:r>
          </a:p>
          <a:p>
            <a:pPr algn="just">
              <a:lnSpc>
                <a:spcPct val="100000"/>
              </a:lnSpc>
              <a:spcAft>
                <a:spcPts val="0"/>
              </a:spcAft>
            </a:pPr>
            <a:r>
              <a:rPr lang="es-ES" sz="20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	</a:t>
            </a:r>
            <a:r>
              <a:rPr lang="es-ES" sz="20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b) </a:t>
            </a:r>
            <a:r>
              <a:rPr lang="es-ES" sz="2000" dirty="0">
                <a:latin typeface="Calibri" panose="020F0502020204030204" pitchFamily="34" charset="0"/>
                <a:ea typeface="Calibri" panose="020F0502020204030204" pitchFamily="34" charset="0"/>
                <a:cs typeface="Times New Roman" panose="02020603050405020304" pitchFamily="18" charset="0"/>
              </a:rPr>
              <a:t>Muerte cardiovascular; </a:t>
            </a:r>
          </a:p>
          <a:p>
            <a:pPr algn="just">
              <a:lnSpc>
                <a:spcPct val="100000"/>
              </a:lnSpc>
              <a:spcAft>
                <a:spcPts val="0"/>
              </a:spcAft>
            </a:pPr>
            <a:r>
              <a:rPr lang="es-ES" sz="2000" b="1" dirty="0">
                <a:solidFill>
                  <a:srgbClr val="00B050"/>
                </a:solidFill>
                <a:latin typeface="Calibri" panose="020F0502020204030204" pitchFamily="34" charset="0"/>
                <a:cs typeface="Times New Roman" panose="02020603050405020304" pitchFamily="18" charset="0"/>
              </a:rPr>
              <a:t>	c) </a:t>
            </a:r>
            <a:r>
              <a:rPr lang="es-ES" sz="2000" dirty="0">
                <a:latin typeface="Calibri" panose="020F0502020204030204" pitchFamily="34" charset="0"/>
                <a:ea typeface="Calibri" panose="020F0502020204030204" pitchFamily="34" charset="0"/>
                <a:cs typeface="Times New Roman" panose="02020603050405020304" pitchFamily="18" charset="0"/>
              </a:rPr>
              <a:t>Infarto de miocardio;</a:t>
            </a:r>
            <a:r>
              <a:rPr lang="es-ES" sz="2000" dirty="0">
                <a:solidFill>
                  <a:srgbClr val="00B050"/>
                </a:solidFill>
                <a:latin typeface="Calibri" panose="020F0502020204030204" pitchFamily="34" charset="0"/>
                <a:ea typeface="Calibri" panose="020F0502020204030204" pitchFamily="34" charset="0"/>
                <a:cs typeface="Times New Roman" panose="02020603050405020304" pitchFamily="18" charset="0"/>
              </a:rPr>
              <a:t> </a:t>
            </a:r>
          </a:p>
          <a:p>
            <a:pPr algn="just">
              <a:lnSpc>
                <a:spcPct val="100000"/>
              </a:lnSpc>
              <a:spcAft>
                <a:spcPts val="0"/>
              </a:spcAft>
            </a:pPr>
            <a:r>
              <a:rPr lang="es-ES" sz="2000" b="1" dirty="0">
                <a:solidFill>
                  <a:srgbClr val="00B050"/>
                </a:solidFill>
                <a:latin typeface="Calibri" panose="020F0502020204030204" pitchFamily="34" charset="0"/>
                <a:cs typeface="Times New Roman" panose="02020603050405020304" pitchFamily="18" charset="0"/>
              </a:rPr>
              <a:t>	d) </a:t>
            </a:r>
            <a:r>
              <a:rPr lang="es-ES" sz="2000" dirty="0">
                <a:latin typeface="Calibri" panose="020F0502020204030204" pitchFamily="34" charset="0"/>
                <a:ea typeface="Calibri" panose="020F0502020204030204" pitchFamily="34" charset="0"/>
                <a:cs typeface="Times New Roman" panose="02020603050405020304" pitchFamily="18" charset="0"/>
              </a:rPr>
              <a:t>Accidente cerebrovascular; </a:t>
            </a:r>
          </a:p>
          <a:p>
            <a:pPr algn="just">
              <a:lnSpc>
                <a:spcPct val="100000"/>
              </a:lnSpc>
              <a:spcAft>
                <a:spcPts val="0"/>
              </a:spcAft>
            </a:pPr>
            <a:r>
              <a:rPr lang="es-ES" sz="2000" b="1" dirty="0">
                <a:solidFill>
                  <a:srgbClr val="00B050"/>
                </a:solidFill>
                <a:latin typeface="Calibri" panose="020F0502020204030204" pitchFamily="34" charset="0"/>
                <a:cs typeface="Times New Roman" panose="02020603050405020304" pitchFamily="18" charset="0"/>
              </a:rPr>
              <a:t>	e) </a:t>
            </a:r>
            <a:r>
              <a:rPr lang="es-ES" sz="2000" dirty="0">
                <a:latin typeface="Calibri" panose="020F0502020204030204" pitchFamily="34" charset="0"/>
                <a:ea typeface="Calibri" panose="020F0502020204030204" pitchFamily="34" charset="0"/>
                <a:cs typeface="Times New Roman" panose="02020603050405020304" pitchFamily="18" charset="0"/>
              </a:rPr>
              <a:t>Hospitalización por insuficiencia cardíaca;</a:t>
            </a:r>
            <a:r>
              <a:rPr lang="es-ES" sz="2000" b="1" dirty="0">
                <a:solidFill>
                  <a:srgbClr val="00B050"/>
                </a:solidFill>
                <a:latin typeface="Calibri" panose="020F0502020204030204" pitchFamily="34" charset="0"/>
                <a:cs typeface="Times New Roman" panose="02020603050405020304" pitchFamily="18" charset="0"/>
              </a:rPr>
              <a:t> </a:t>
            </a:r>
          </a:p>
          <a:p>
            <a:pPr algn="just">
              <a:lnSpc>
                <a:spcPct val="100000"/>
              </a:lnSpc>
              <a:spcAft>
                <a:spcPts val="0"/>
              </a:spcAft>
            </a:pPr>
            <a:r>
              <a:rPr lang="es-ES" sz="2000" b="1" dirty="0">
                <a:solidFill>
                  <a:srgbClr val="00B050"/>
                </a:solidFill>
                <a:latin typeface="Calibri" panose="020F0502020204030204" pitchFamily="34" charset="0"/>
                <a:cs typeface="Times New Roman" panose="02020603050405020304" pitchFamily="18" charset="0"/>
              </a:rPr>
              <a:t>	f) </a:t>
            </a:r>
            <a:r>
              <a:rPr lang="es-ES" sz="2000" dirty="0">
                <a:latin typeface="Calibri" panose="020F0502020204030204" pitchFamily="34" charset="0"/>
                <a:ea typeface="Calibri" panose="020F0502020204030204" pitchFamily="34" charset="0"/>
                <a:cs typeface="Times New Roman" panose="02020603050405020304" pitchFamily="18" charset="0"/>
              </a:rPr>
              <a:t>Incidencia de enfermedad renal terminal; </a:t>
            </a:r>
          </a:p>
          <a:p>
            <a:pPr algn="just">
              <a:lnSpc>
                <a:spcPct val="100000"/>
              </a:lnSpc>
              <a:spcAft>
                <a:spcPts val="0"/>
              </a:spcAft>
            </a:pPr>
            <a:r>
              <a:rPr lang="es-ES" sz="2000" b="1" dirty="0">
                <a:solidFill>
                  <a:srgbClr val="00B050"/>
                </a:solidFill>
                <a:latin typeface="Calibri" panose="020F0502020204030204" pitchFamily="34" charset="0"/>
                <a:cs typeface="Times New Roman" panose="02020603050405020304" pitchFamily="18" charset="0"/>
              </a:rPr>
              <a:t>	g) </a:t>
            </a:r>
            <a:r>
              <a:rPr lang="es-ES" sz="2000" dirty="0">
                <a:latin typeface="Calibri" panose="020F0502020204030204" pitchFamily="34" charset="0"/>
                <a:ea typeface="Calibri" panose="020F0502020204030204" pitchFamily="34" charset="0"/>
                <a:cs typeface="Times New Roman" panose="02020603050405020304" pitchFamily="18" charset="0"/>
              </a:rPr>
              <a:t>hipotensión grave; y </a:t>
            </a:r>
          </a:p>
          <a:p>
            <a:pPr algn="just">
              <a:lnSpc>
                <a:spcPct val="100000"/>
              </a:lnSpc>
              <a:spcAft>
                <a:spcPts val="0"/>
              </a:spcAft>
            </a:pPr>
            <a:r>
              <a:rPr lang="es-ES" sz="2000" b="1" dirty="0">
                <a:solidFill>
                  <a:srgbClr val="00B050"/>
                </a:solidFill>
                <a:latin typeface="Calibri" panose="020F0502020204030204" pitchFamily="34" charset="0"/>
                <a:cs typeface="Times New Roman" panose="02020603050405020304" pitchFamily="18" charset="0"/>
              </a:rPr>
              <a:t>	h) </a:t>
            </a:r>
            <a:r>
              <a:rPr lang="es-ES" sz="2000" dirty="0">
                <a:latin typeface="Calibri" panose="020F0502020204030204" pitchFamily="34" charset="0"/>
                <a:ea typeface="Calibri" panose="020F0502020204030204" pitchFamily="34" charset="0"/>
                <a:cs typeface="Times New Roman" panose="02020603050405020304" pitchFamily="18" charset="0"/>
              </a:rPr>
              <a:t>otros efectos adversos graves.</a:t>
            </a:r>
          </a:p>
          <a:p>
            <a:pPr algn="just"/>
            <a:endParaRPr lang="es-ES" dirty="0"/>
          </a:p>
        </p:txBody>
      </p:sp>
    </p:spTree>
    <p:extLst>
      <p:ext uri="{BB962C8B-B14F-4D97-AF65-F5344CB8AC3E}">
        <p14:creationId xmlns:p14="http://schemas.microsoft.com/office/powerpoint/2010/main" val="2599071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808381" y="673307"/>
            <a:ext cx="10561983" cy="5767250"/>
          </a:xfrm>
        </p:spPr>
        <p:txBody>
          <a:bodyPr>
            <a:normAutofit/>
          </a:bodyPr>
          <a:lstStyle/>
          <a:p>
            <a:pPr algn="just">
              <a:lnSpc>
                <a:spcPct val="100000"/>
              </a:lnSpc>
              <a:spcAft>
                <a:spcPts val="0"/>
              </a:spcAft>
            </a:pPr>
            <a:r>
              <a:rPr lang="es-ES_tradnl" b="1" dirty="0">
                <a:solidFill>
                  <a:srgbClr val="CC0099"/>
                </a:solidFill>
                <a:latin typeface="Calibri" panose="020F0502020204030204" pitchFamily="34" charset="0"/>
                <a:ea typeface="Calibri" panose="020F0502020204030204" pitchFamily="34" charset="0"/>
                <a:cs typeface="Times New Roman" panose="02020603050405020304" pitchFamily="18" charset="0"/>
              </a:rPr>
              <a:t>ESTUDIOS INCLUIDOS Y EXCLUIDOS</a:t>
            </a:r>
            <a:endParaRPr lang="es-E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	De todos los ensayos obtenidos por </a:t>
            </a:r>
            <a:r>
              <a:rPr lang="es-ES" sz="2000" dirty="0" err="1">
                <a:latin typeface="Calibri" panose="020F0502020204030204" pitchFamily="34" charset="0"/>
                <a:ea typeface="Calibri" panose="020F0502020204030204" pitchFamily="34" charset="0"/>
                <a:cs typeface="Times New Roman" panose="02020603050405020304" pitchFamily="18" charset="0"/>
              </a:rPr>
              <a:t>Xie</a:t>
            </a:r>
            <a:r>
              <a:rPr lang="es-ES" sz="2000" dirty="0">
                <a:latin typeface="Calibri" panose="020F0502020204030204" pitchFamily="34" charset="0"/>
                <a:ea typeface="Calibri" panose="020F0502020204030204" pitchFamily="34" charset="0"/>
                <a:cs typeface="Times New Roman" panose="02020603050405020304" pitchFamily="18" charset="0"/>
              </a:rPr>
              <a:t> y col, </a:t>
            </a:r>
            <a:r>
              <a:rPr lang="es-ES" sz="2000" b="1" dirty="0">
                <a:latin typeface="Calibri" panose="020F0502020204030204" pitchFamily="34" charset="0"/>
                <a:ea typeface="Calibri" panose="020F0502020204030204" pitchFamily="34" charset="0"/>
                <a:cs typeface="Times New Roman" panose="02020603050405020304" pitchFamily="18" charset="0"/>
              </a:rPr>
              <a:t>para nuestro reanálisis y ampliación son elegibles </a:t>
            </a:r>
            <a:r>
              <a:rPr lang="es-ES" sz="2000" dirty="0">
                <a:latin typeface="Calibri" panose="020F0502020204030204" pitchFamily="34" charset="0"/>
                <a:ea typeface="Calibri" panose="020F0502020204030204" pitchFamily="34" charset="0"/>
                <a:cs typeface="Times New Roman" panose="02020603050405020304" pitchFamily="18" charset="0"/>
              </a:rPr>
              <a:t>los ensayos clínicos que comparan un tratamiento con fármacos de la presión arterial más intensivo frente a otro convencional, y que informan de los resultados en salud contenidos en la </a:t>
            </a:r>
            <a:r>
              <a:rPr lang="es-ES" sz="2000" b="1" dirty="0">
                <a:solidFill>
                  <a:srgbClr val="993300"/>
                </a:solidFill>
                <a:latin typeface="Calibri" panose="020F0502020204030204" pitchFamily="34" charset="0"/>
                <a:ea typeface="Calibri" panose="020F0502020204030204" pitchFamily="34" charset="0"/>
                <a:cs typeface="Times New Roman" panose="02020603050405020304" pitchFamily="18" charset="0"/>
              </a:rPr>
              <a:t>tabla 1</a:t>
            </a:r>
            <a:r>
              <a:rPr lang="es-ES" sz="2000" dirty="0">
                <a:latin typeface="Calibri" panose="020F0502020204030204" pitchFamily="34" charset="0"/>
                <a:ea typeface="Calibri" panose="020F0502020204030204" pitchFamily="34" charset="0"/>
                <a:cs typeface="Times New Roman" panose="02020603050405020304" pitchFamily="18" charset="0"/>
              </a:rPr>
              <a:t>.</a:t>
            </a:r>
          </a:p>
          <a:p>
            <a:pPr algn="just">
              <a:lnSpc>
                <a:spcPct val="100000"/>
              </a:lnSpc>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	</a:t>
            </a:r>
            <a:r>
              <a:rPr lang="es-ES" sz="2000" dirty="0">
                <a:solidFill>
                  <a:srgbClr val="FF3399"/>
                </a:solidFill>
                <a:latin typeface="Calibri" panose="020F0502020204030204" pitchFamily="34" charset="0"/>
                <a:cs typeface="Times New Roman" panose="02020603050405020304" pitchFamily="18" charset="0"/>
              </a:rPr>
              <a:t>Dos de los incluidos por </a:t>
            </a:r>
            <a:r>
              <a:rPr lang="es-ES" sz="2000" dirty="0" err="1">
                <a:solidFill>
                  <a:srgbClr val="FF3399"/>
                </a:solidFill>
                <a:latin typeface="Calibri" panose="020F0502020204030204" pitchFamily="34" charset="0"/>
                <a:cs typeface="Times New Roman" panose="02020603050405020304" pitchFamily="18" charset="0"/>
              </a:rPr>
              <a:t>Xie</a:t>
            </a:r>
            <a:r>
              <a:rPr lang="es-ES" sz="2000" dirty="0">
                <a:solidFill>
                  <a:srgbClr val="FF3399"/>
                </a:solidFill>
                <a:latin typeface="Calibri" panose="020F0502020204030204" pitchFamily="34" charset="0"/>
                <a:cs typeface="Times New Roman" panose="02020603050405020304" pitchFamily="18" charset="0"/>
              </a:rPr>
              <a:t> y col no cumplieron nuestros criterios de inclusión para el reanálisis </a:t>
            </a:r>
            <a:r>
              <a:rPr lang="es-ES" sz="2000" dirty="0">
                <a:latin typeface="Calibri" panose="020F0502020204030204" pitchFamily="34" charset="0"/>
                <a:cs typeface="Times New Roman" panose="02020603050405020304" pitchFamily="18" charset="0"/>
              </a:rPr>
              <a:t>(uno por no estudiar </a:t>
            </a:r>
            <a:r>
              <a:rPr lang="es-ES" sz="2000" dirty="0">
                <a:solidFill>
                  <a:srgbClr val="C00000"/>
                </a:solidFill>
                <a:latin typeface="Calibri" panose="020F0502020204030204" pitchFamily="34" charset="0"/>
                <a:cs typeface="Times New Roman" panose="02020603050405020304" pitchFamily="18" charset="0"/>
              </a:rPr>
              <a:t>ningún resultado en salud de nuestra tabla 1</a:t>
            </a:r>
            <a:r>
              <a:rPr lang="es-ES" sz="2000" dirty="0">
                <a:latin typeface="Calibri" panose="020F0502020204030204" pitchFamily="34" charset="0"/>
                <a:cs typeface="Times New Roman" panose="02020603050405020304" pitchFamily="18" charset="0"/>
              </a:rPr>
              <a:t>, y uno por hacerse con niños y/o adolescentes y </a:t>
            </a:r>
            <a:r>
              <a:rPr lang="es-ES" sz="2000" dirty="0">
                <a:solidFill>
                  <a:schemeClr val="accent2">
                    <a:lumMod val="75000"/>
                  </a:schemeClr>
                </a:solidFill>
                <a:latin typeface="Calibri" panose="020F0502020204030204" pitchFamily="34" charset="0"/>
                <a:cs typeface="Times New Roman" panose="02020603050405020304" pitchFamily="18" charset="0"/>
              </a:rPr>
              <a:t>no incluir a adultos</a:t>
            </a:r>
            <a:r>
              <a:rPr lang="es-ES" sz="2000" dirty="0">
                <a:latin typeface="Calibri" panose="020F0502020204030204" pitchFamily="34" charset="0"/>
                <a:cs typeface="Times New Roman" panose="02020603050405020304" pitchFamily="18" charset="0"/>
              </a:rPr>
              <a:t>).</a:t>
            </a:r>
          </a:p>
          <a:p>
            <a:pPr algn="just">
              <a:lnSpc>
                <a:spcPct val="100000"/>
              </a:lnSpc>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	</a:t>
            </a:r>
            <a:r>
              <a:rPr lang="es-ES" sz="2000" dirty="0">
                <a:solidFill>
                  <a:srgbClr val="669900"/>
                </a:solidFill>
                <a:latin typeface="Calibri" panose="020F0502020204030204" pitchFamily="34" charset="0"/>
                <a:ea typeface="Calibri" panose="020F0502020204030204" pitchFamily="34" charset="0"/>
                <a:cs typeface="Times New Roman" panose="02020603050405020304" pitchFamily="18" charset="0"/>
              </a:rPr>
              <a:t>Cumplieron nuestros criterios de inclusión 17</a:t>
            </a:r>
            <a:r>
              <a:rPr lang="es-ES" sz="2000" dirty="0">
                <a:latin typeface="Calibri" panose="020F0502020204030204" pitchFamily="34" charset="0"/>
                <a:ea typeface="Calibri" panose="020F0502020204030204" pitchFamily="34" charset="0"/>
                <a:cs typeface="Times New Roman" panose="02020603050405020304" pitchFamily="18" charset="0"/>
              </a:rPr>
              <a:t> ensayos clínicos procedentes de </a:t>
            </a:r>
            <a:r>
              <a:rPr lang="es-ES" sz="2000" dirty="0" err="1">
                <a:latin typeface="Calibri" panose="020F0502020204030204" pitchFamily="34" charset="0"/>
                <a:ea typeface="Calibri" panose="020F0502020204030204" pitchFamily="34" charset="0"/>
                <a:cs typeface="Times New Roman" panose="02020603050405020304" pitchFamily="18" charset="0"/>
              </a:rPr>
              <a:t>Xie</a:t>
            </a:r>
            <a:r>
              <a:rPr lang="es-ES" sz="2000" dirty="0">
                <a:latin typeface="Calibri" panose="020F0502020204030204" pitchFamily="34" charset="0"/>
                <a:ea typeface="Calibri" panose="020F0502020204030204" pitchFamily="34" charset="0"/>
                <a:cs typeface="Times New Roman" panose="02020603050405020304" pitchFamily="18" charset="0"/>
              </a:rPr>
              <a:t> y col, </a:t>
            </a:r>
            <a:r>
              <a:rPr lang="es-ES" sz="2000" dirty="0">
                <a:solidFill>
                  <a:srgbClr val="00B050"/>
                </a:solidFill>
                <a:latin typeface="Calibri" panose="020F0502020204030204" pitchFamily="34" charset="0"/>
                <a:ea typeface="Calibri" panose="020F0502020204030204" pitchFamily="34" charset="0"/>
                <a:cs typeface="Times New Roman" panose="02020603050405020304" pitchFamily="18" charset="0"/>
              </a:rPr>
              <a:t>más el posterior ensayo SPRINT, que constituye el 18</a:t>
            </a:r>
            <a:r>
              <a:rPr lang="es-ES" sz="2000" dirty="0">
                <a:latin typeface="Calibri" panose="020F0502020204030204" pitchFamily="34" charset="0"/>
                <a:ea typeface="Calibri" panose="020F0502020204030204" pitchFamily="34" charset="0"/>
                <a:cs typeface="Times New Roman" panose="02020603050405020304" pitchFamily="18" charset="0"/>
              </a:rPr>
              <a:t>. De todos ellos, siguiendo el esquema PICO (</a:t>
            </a:r>
            <a:r>
              <a:rPr lang="es-ES" sz="2000" dirty="0" err="1">
                <a:latin typeface="Calibri" panose="020F0502020204030204" pitchFamily="34" charset="0"/>
                <a:ea typeface="Calibri" panose="020F0502020204030204" pitchFamily="34" charset="0"/>
                <a:cs typeface="Times New Roman" panose="02020603050405020304" pitchFamily="18" charset="0"/>
              </a:rPr>
              <a:t>population</a:t>
            </a:r>
            <a:r>
              <a:rPr lang="es-ES" sz="2000" dirty="0">
                <a:latin typeface="Calibri" panose="020F0502020204030204" pitchFamily="34" charset="0"/>
                <a:ea typeface="Calibri" panose="020F0502020204030204" pitchFamily="34" charset="0"/>
                <a:cs typeface="Times New Roman" panose="02020603050405020304" pitchFamily="18" charset="0"/>
              </a:rPr>
              <a:t>, </a:t>
            </a:r>
            <a:r>
              <a:rPr lang="es-ES" sz="2000" dirty="0" err="1">
                <a:latin typeface="Calibri" panose="020F0502020204030204" pitchFamily="34" charset="0"/>
                <a:ea typeface="Calibri" panose="020F0502020204030204" pitchFamily="34" charset="0"/>
                <a:cs typeface="Times New Roman" panose="02020603050405020304" pitchFamily="18" charset="0"/>
              </a:rPr>
              <a:t>intervention</a:t>
            </a:r>
            <a:r>
              <a:rPr lang="es-ES" sz="2000" dirty="0">
                <a:latin typeface="Calibri" panose="020F0502020204030204" pitchFamily="34" charset="0"/>
                <a:ea typeface="Calibri" panose="020F0502020204030204" pitchFamily="34" charset="0"/>
                <a:cs typeface="Times New Roman" panose="02020603050405020304" pitchFamily="18" charset="0"/>
              </a:rPr>
              <a:t>, </a:t>
            </a:r>
            <a:r>
              <a:rPr lang="es-ES" sz="2000" dirty="0" err="1">
                <a:latin typeface="Calibri" panose="020F0502020204030204" pitchFamily="34" charset="0"/>
                <a:ea typeface="Calibri" panose="020F0502020204030204" pitchFamily="34" charset="0"/>
                <a:cs typeface="Times New Roman" panose="02020603050405020304" pitchFamily="18" charset="0"/>
              </a:rPr>
              <a:t>comparison</a:t>
            </a:r>
            <a:r>
              <a:rPr lang="es-ES" sz="2000" dirty="0">
                <a:latin typeface="Calibri" panose="020F0502020204030204" pitchFamily="34" charset="0"/>
                <a:ea typeface="Calibri" panose="020F0502020204030204" pitchFamily="34" charset="0"/>
                <a:cs typeface="Times New Roman" panose="02020603050405020304" pitchFamily="18" charset="0"/>
              </a:rPr>
              <a:t>, </a:t>
            </a:r>
            <a:r>
              <a:rPr lang="es-ES" sz="2000" dirty="0" err="1">
                <a:latin typeface="Calibri" panose="020F0502020204030204" pitchFamily="34" charset="0"/>
                <a:ea typeface="Calibri" panose="020F0502020204030204" pitchFamily="34" charset="0"/>
                <a:cs typeface="Times New Roman" panose="02020603050405020304" pitchFamily="18" charset="0"/>
              </a:rPr>
              <a:t>outcomes</a:t>
            </a:r>
            <a:r>
              <a:rPr lang="es-ES" sz="2000" dirty="0">
                <a:latin typeface="Calibri" panose="020F0502020204030204" pitchFamily="34" charset="0"/>
                <a:ea typeface="Calibri" panose="020F0502020204030204" pitchFamily="34" charset="0"/>
                <a:cs typeface="Times New Roman" panose="02020603050405020304" pitchFamily="18" charset="0"/>
              </a:rPr>
              <a:t>), hemos resumido en las filas y columnas de la </a:t>
            </a:r>
            <a:r>
              <a:rPr lang="es-ES" sz="2000" b="1" dirty="0">
                <a:solidFill>
                  <a:srgbClr val="993300"/>
                </a:solidFill>
                <a:latin typeface="Calibri" panose="020F0502020204030204" pitchFamily="34" charset="0"/>
                <a:ea typeface="Calibri" panose="020F0502020204030204" pitchFamily="34" charset="0"/>
                <a:cs typeface="Times New Roman" panose="02020603050405020304" pitchFamily="18" charset="0"/>
              </a:rPr>
              <a:t>tabla 2 </a:t>
            </a:r>
            <a:r>
              <a:rPr lang="es-ES" sz="2000" dirty="0">
                <a:latin typeface="Calibri" panose="020F0502020204030204" pitchFamily="34" charset="0"/>
                <a:ea typeface="Calibri" panose="020F0502020204030204" pitchFamily="34" charset="0"/>
                <a:cs typeface="Times New Roman" panose="02020603050405020304" pitchFamily="18" charset="0"/>
              </a:rPr>
              <a:t>la denominación del ensayo clínico, la población de estudio, la intervención, la comparación y los eventos de los resultados en salud que importan a los usuarios, de los que se proporcionan datos.</a:t>
            </a:r>
          </a:p>
          <a:p>
            <a:pPr algn="just">
              <a:lnSpc>
                <a:spcPct val="100000"/>
              </a:lnSpc>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	Simultáneamente, de todos los resultados de interés obtenidos en cada ensayo clínico hemos graduado la validez de la evidencia con el sistema GRADE, tal como mostramos en la </a:t>
            </a:r>
            <a:r>
              <a:rPr lang="es-ES" sz="2000" b="1" dirty="0">
                <a:solidFill>
                  <a:srgbClr val="993300"/>
                </a:solidFill>
                <a:latin typeface="Calibri" panose="020F0502020204030204" pitchFamily="34" charset="0"/>
                <a:ea typeface="Calibri" panose="020F0502020204030204" pitchFamily="34" charset="0"/>
                <a:cs typeface="Times New Roman" panose="02020603050405020304" pitchFamily="18" charset="0"/>
              </a:rPr>
              <a:t>tabla 3</a:t>
            </a:r>
            <a:r>
              <a:rPr lang="es-ES" sz="2000" dirty="0">
                <a:latin typeface="Calibri" panose="020F0502020204030204" pitchFamily="34" charset="0"/>
                <a:ea typeface="Calibri" panose="020F0502020204030204" pitchFamily="34" charset="0"/>
                <a:cs typeface="Times New Roman" panose="02020603050405020304" pitchFamily="18" charset="0"/>
              </a:rPr>
              <a:t>.</a:t>
            </a:r>
          </a:p>
          <a:p>
            <a:pPr algn="just">
              <a:lnSpc>
                <a:spcPct val="100000"/>
              </a:lnSpc>
              <a:spcAft>
                <a:spcPts val="0"/>
              </a:spcAft>
            </a:pPr>
            <a:endParaRPr lang="es-ES" sz="2800" dirty="0">
              <a:latin typeface="Calibri" panose="020F0502020204030204" pitchFamily="34" charset="0"/>
              <a:ea typeface="Calibri" panose="020F0502020204030204" pitchFamily="34" charset="0"/>
              <a:cs typeface="Times New Roman" panose="02020603050405020304" pitchFamily="18" charset="0"/>
            </a:endParaRPr>
          </a:p>
          <a:p>
            <a:pPr algn="just"/>
            <a:endParaRPr lang="es-ES" dirty="0"/>
          </a:p>
        </p:txBody>
      </p:sp>
    </p:spTree>
    <p:extLst>
      <p:ext uri="{BB962C8B-B14F-4D97-AF65-F5344CB8AC3E}">
        <p14:creationId xmlns:p14="http://schemas.microsoft.com/office/powerpoint/2010/main" val="3654292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a:extLst>
              <a:ext uri="{FF2B5EF4-FFF2-40B4-BE49-F238E27FC236}">
                <a16:creationId xmlns:a16="http://schemas.microsoft.com/office/drawing/2014/main" id="{108C48CC-E7E6-4BBD-9FB0-1E32EFC2B3F3}"/>
              </a:ext>
            </a:extLst>
          </p:cNvPr>
          <p:cNvPicPr>
            <a:picLocks noGrp="1" noChangeAspect="1"/>
          </p:cNvPicPr>
          <p:nvPr>
            <p:ph idx="1"/>
          </p:nvPr>
        </p:nvPicPr>
        <p:blipFill>
          <a:blip r:embed="rId2"/>
          <a:stretch>
            <a:fillRect/>
          </a:stretch>
        </p:blipFill>
        <p:spPr>
          <a:xfrm>
            <a:off x="405696" y="176422"/>
            <a:ext cx="11150200" cy="6602516"/>
          </a:xfrm>
          <a:prstGeom prst="rect">
            <a:avLst/>
          </a:prstGeom>
        </p:spPr>
      </p:pic>
    </p:spTree>
    <p:extLst>
      <p:ext uri="{BB962C8B-B14F-4D97-AF65-F5344CB8AC3E}">
        <p14:creationId xmlns:p14="http://schemas.microsoft.com/office/powerpoint/2010/main" val="119136132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937</TotalTime>
  <Words>1624</Words>
  <Application>Microsoft Office PowerPoint</Application>
  <PresentationFormat>Panorámica</PresentationFormat>
  <Paragraphs>136</Paragraphs>
  <Slides>37</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37</vt:i4>
      </vt:variant>
    </vt:vector>
  </HeadingPairs>
  <TitlesOfParts>
    <vt:vector size="44" baseType="lpstr">
      <vt:lpstr>Arial</vt:lpstr>
      <vt:lpstr>Calibri</vt:lpstr>
      <vt:lpstr>Calibri Light</vt:lpstr>
      <vt:lpstr>MS Mincho</vt:lpstr>
      <vt:lpstr>Symbol</vt:lpstr>
      <vt:lpstr>Times New Roman</vt:lpstr>
      <vt:lpstr>Tema de Office</vt:lpstr>
      <vt:lpstr>Reanálisis GRADE de los ensayos clínicos de la Revisión de Xie y col. y ampliación con los posteriores ensayos hasta marzo de 2016, sobre el tratamiento de la presión arterial intensivo frente al convencional.   </vt:lpstr>
      <vt:lpstr>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Galo</dc:creator>
  <cp:lastModifiedBy>Galo</cp:lastModifiedBy>
  <cp:revision>146</cp:revision>
  <dcterms:created xsi:type="dcterms:W3CDTF">2016-02-02T17:41:20Z</dcterms:created>
  <dcterms:modified xsi:type="dcterms:W3CDTF">2019-12-08T17:20:41Z</dcterms:modified>
</cp:coreProperties>
</file>